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5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88" r:id="rId18"/>
    <p:sldId id="271" r:id="rId19"/>
    <p:sldId id="272" r:id="rId20"/>
    <p:sldId id="273" r:id="rId21"/>
    <p:sldId id="274" r:id="rId22"/>
    <p:sldId id="276" r:id="rId23"/>
    <p:sldId id="277" r:id="rId24"/>
    <p:sldId id="275" r:id="rId25"/>
    <p:sldId id="278" r:id="rId26"/>
    <p:sldId id="280" r:id="rId27"/>
    <p:sldId id="279" r:id="rId28"/>
    <p:sldId id="281" r:id="rId29"/>
    <p:sldId id="282" r:id="rId30"/>
    <p:sldId id="283" r:id="rId31"/>
    <p:sldId id="284" r:id="rId32"/>
    <p:sldId id="285" r:id="rId33"/>
    <p:sldId id="286" r:id="rId34"/>
    <p:sldId id="287"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451" autoAdjust="0"/>
  </p:normalViewPr>
  <p:slideViewPr>
    <p:cSldViewPr snapToGrid="0">
      <p:cViewPr>
        <p:scale>
          <a:sx n="60" d="100"/>
          <a:sy n="60" d="100"/>
        </p:scale>
        <p:origin x="-162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753883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Shape 15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9" name="Shape 15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830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dirty="0"/>
              <a:t>Tag</a:t>
            </a:r>
            <a:r>
              <a:rPr lang="en" dirty="0"/>
              <a:t>				</a:t>
            </a:r>
            <a:r>
              <a:rPr lang="en" b="1" dirty="0" smtClean="0"/>
              <a:t>Description</a:t>
            </a:r>
            <a:endParaRPr b="1" dirty="0"/>
          </a:p>
          <a:p>
            <a:pPr marL="0" lvl="0" indent="0">
              <a:spcBef>
                <a:spcPts val="0"/>
              </a:spcBef>
              <a:spcAft>
                <a:spcPts val="0"/>
              </a:spcAft>
              <a:buNone/>
            </a:pPr>
            <a:r>
              <a:rPr lang="en" dirty="0"/>
              <a:t>&lt;article&gt;				Defines an article in a document</a:t>
            </a:r>
            <a:endParaRPr dirty="0"/>
          </a:p>
          <a:p>
            <a:pPr marL="0" lvl="0" indent="0">
              <a:spcBef>
                <a:spcPts val="0"/>
              </a:spcBef>
              <a:spcAft>
                <a:spcPts val="0"/>
              </a:spcAft>
              <a:buNone/>
            </a:pPr>
            <a:r>
              <a:rPr lang="en" dirty="0"/>
              <a:t>&lt;header&gt;				Defines a header for a document or section</a:t>
            </a:r>
            <a:endParaRPr dirty="0"/>
          </a:p>
          <a:p>
            <a:pPr marL="0" lvl="0" indent="0">
              <a:spcBef>
                <a:spcPts val="0"/>
              </a:spcBef>
              <a:spcAft>
                <a:spcPts val="0"/>
              </a:spcAft>
              <a:buNone/>
            </a:pPr>
            <a:r>
              <a:rPr lang="en" dirty="0"/>
              <a:t>&lt;footer&gt;				Defines a footer for a document or section</a:t>
            </a:r>
            <a:endParaRPr dirty="0"/>
          </a:p>
          <a:p>
            <a:pPr marL="0" lvl="0" indent="0">
              <a:spcBef>
                <a:spcPts val="0"/>
              </a:spcBef>
              <a:spcAft>
                <a:spcPts val="0"/>
              </a:spcAft>
              <a:buNone/>
            </a:pPr>
            <a:r>
              <a:rPr lang="en" dirty="0"/>
              <a:t>&lt;aside&gt;				Defines content aside from the page content</a:t>
            </a:r>
            <a:endParaRPr dirty="0"/>
          </a:p>
          <a:p>
            <a:pPr marL="0" lvl="0" indent="0">
              <a:spcBef>
                <a:spcPts val="0"/>
              </a:spcBef>
              <a:spcAft>
                <a:spcPts val="0"/>
              </a:spcAft>
              <a:buNone/>
            </a:pPr>
            <a:r>
              <a:rPr lang="en" dirty="0"/>
              <a:t>&lt;progress&gt;				Represents the progress of a task</a:t>
            </a:r>
            <a:endParaRPr dirty="0"/>
          </a:p>
          <a:p>
            <a:pPr marL="0" lvl="0" indent="0">
              <a:spcBef>
                <a:spcPts val="0"/>
              </a:spcBef>
              <a:spcAft>
                <a:spcPts val="0"/>
              </a:spcAft>
              <a:buNone/>
            </a:pPr>
            <a:r>
              <a:rPr lang="en" dirty="0"/>
              <a:t>&lt;nav&gt;				</a:t>
            </a:r>
            <a:r>
              <a:rPr lang="en" dirty="0" smtClean="0"/>
              <a:t>Defines </a:t>
            </a:r>
            <a:r>
              <a:rPr lang="en" dirty="0"/>
              <a:t>navigation links</a:t>
            </a:r>
            <a:endParaRPr dirty="0"/>
          </a:p>
          <a:p>
            <a:pPr marL="0" lvl="0" indent="0">
              <a:spcBef>
                <a:spcPts val="0"/>
              </a:spcBef>
              <a:spcAft>
                <a:spcPts val="0"/>
              </a:spcAft>
              <a:buNone/>
            </a:pPr>
            <a:r>
              <a:rPr lang="en" dirty="0"/>
              <a:t>&lt;dialog&gt;				Defines a dialog box or window</a:t>
            </a:r>
            <a:endParaRPr dirty="0"/>
          </a:p>
          <a:p>
            <a:pPr marL="0" lvl="0" indent="0">
              <a:spcBef>
                <a:spcPts val="0"/>
              </a:spcBef>
              <a:spcAft>
                <a:spcPts val="0"/>
              </a:spcAft>
              <a:buNone/>
            </a:pPr>
            <a:r>
              <a:rPr lang="en" dirty="0"/>
              <a:t>&lt;section&gt;				Defines a section in a document</a:t>
            </a:r>
            <a:endParaRPr dirty="0"/>
          </a:p>
        </p:txBody>
      </p:sp>
    </p:spTree>
    <p:extLst>
      <p:ext uri="{BB962C8B-B14F-4D97-AF65-F5344CB8AC3E}">
        <p14:creationId xmlns:p14="http://schemas.microsoft.com/office/powerpoint/2010/main" val="329049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forms are used to collect information from the user. Forms are defined using the &lt;form&gt; element, with its opening and closing tags. Use the </a:t>
            </a:r>
            <a:r>
              <a:rPr lang="en" b="1" dirty="0"/>
              <a:t>action </a:t>
            </a:r>
            <a:r>
              <a:rPr lang="en" dirty="0"/>
              <a:t>attribute to point to a webpage that will load after the user submits the form.</a:t>
            </a:r>
            <a:endParaRPr dirty="0"/>
          </a:p>
          <a:p>
            <a:pPr marL="0" lvl="0" indent="0">
              <a:spcBef>
                <a:spcPts val="0"/>
              </a:spcBef>
              <a:spcAft>
                <a:spcPts val="0"/>
              </a:spcAft>
              <a:buNone/>
            </a:pPr>
            <a:endParaRPr dirty="0"/>
          </a:p>
          <a:p>
            <a:pPr marL="0" lvl="0" indent="0">
              <a:spcBef>
                <a:spcPts val="0"/>
              </a:spcBef>
              <a:spcAft>
                <a:spcPts val="0"/>
              </a:spcAft>
              <a:buNone/>
            </a:pPr>
            <a:r>
              <a:rPr lang="en" dirty="0"/>
              <a:t>The </a:t>
            </a:r>
            <a:r>
              <a:rPr lang="en" b="1" dirty="0"/>
              <a:t>method attribute </a:t>
            </a:r>
            <a:r>
              <a:rPr lang="en" dirty="0"/>
              <a:t>specifies the HTTP method (</a:t>
            </a:r>
            <a:r>
              <a:rPr lang="en" b="1" dirty="0"/>
              <a:t>GET</a:t>
            </a:r>
            <a:r>
              <a:rPr lang="en" dirty="0"/>
              <a:t> or </a:t>
            </a:r>
            <a:r>
              <a:rPr lang="en" b="1" dirty="0"/>
              <a:t>POST</a:t>
            </a:r>
            <a:r>
              <a:rPr lang="en" dirty="0"/>
              <a:t>) to be used when forms are submitted.</a:t>
            </a:r>
            <a:endParaRPr dirty="0"/>
          </a:p>
          <a:p>
            <a:pPr marL="0" lvl="0" indent="0">
              <a:spcBef>
                <a:spcPts val="0"/>
              </a:spcBef>
              <a:spcAft>
                <a:spcPts val="0"/>
              </a:spcAft>
              <a:buNone/>
            </a:pPr>
            <a:endParaRPr dirty="0"/>
          </a:p>
          <a:p>
            <a:pPr marL="0" lvl="0" indent="0">
              <a:spcBef>
                <a:spcPts val="0"/>
              </a:spcBef>
              <a:spcAft>
                <a:spcPts val="0"/>
              </a:spcAft>
              <a:buNone/>
            </a:pPr>
            <a:r>
              <a:rPr lang="en" dirty="0"/>
              <a:t>&lt;form action=”url” method=”GET”&gt;</a:t>
            </a:r>
            <a:endParaRPr dirty="0"/>
          </a:p>
          <a:p>
            <a:pPr marL="0" lvl="0" indent="0">
              <a:spcBef>
                <a:spcPts val="0"/>
              </a:spcBef>
              <a:spcAft>
                <a:spcPts val="0"/>
              </a:spcAft>
              <a:buNone/>
            </a:pPr>
            <a:r>
              <a:rPr lang="en" dirty="0"/>
              <a:t>&lt;form action=”url” method=”POST”&gt;</a:t>
            </a:r>
            <a:endParaRPr dirty="0"/>
          </a:p>
          <a:p>
            <a:pPr marL="0" lvl="0" indent="0">
              <a:spcBef>
                <a:spcPts val="0"/>
              </a:spcBef>
              <a:spcAft>
                <a:spcPts val="0"/>
              </a:spcAft>
              <a:buNone/>
            </a:pPr>
            <a:endParaRPr dirty="0"/>
          </a:p>
          <a:p>
            <a:pPr marL="0" lvl="0" indent="0">
              <a:spcBef>
                <a:spcPts val="0"/>
              </a:spcBef>
              <a:spcAft>
                <a:spcPts val="0"/>
              </a:spcAft>
              <a:buNone/>
            </a:pPr>
            <a:r>
              <a:rPr lang="en" dirty="0"/>
              <a:t>Note: When you use GET, the form data will be visible in the page address. Use POST if the form i updating data, or includes sensitive information(passwords). POST offers better security because the submitted data will not be visible in the page address.</a:t>
            </a:r>
            <a:endParaRPr dirty="0"/>
          </a:p>
          <a:p>
            <a:pPr marL="0" lvl="0" indent="0">
              <a:spcBef>
                <a:spcPts val="0"/>
              </a:spcBef>
              <a:spcAft>
                <a:spcPts val="0"/>
              </a:spcAft>
              <a:buNone/>
            </a:pPr>
            <a:endParaRPr dirty="0"/>
          </a:p>
          <a:p>
            <a:pPr marL="0" lvl="0" indent="0">
              <a:spcBef>
                <a:spcPts val="0"/>
              </a:spcBef>
              <a:spcAft>
                <a:spcPts val="0"/>
              </a:spcAft>
              <a:buNone/>
            </a:pPr>
            <a:r>
              <a:rPr lang="en" dirty="0"/>
              <a:t>The name attribute specifies a name for a form. To take in user input, you need the corresponding form elements, such as text fields. The </a:t>
            </a:r>
            <a:r>
              <a:rPr lang="en" dirty="0">
                <a:solidFill>
                  <a:srgbClr val="002060"/>
                </a:solidFill>
              </a:rPr>
              <a:t>&lt;input&gt; </a:t>
            </a:r>
            <a:r>
              <a:rPr lang="en" dirty="0"/>
              <a:t>element has many variations, depending on the type attribute, It can be text, apssword, radio, url, submit, etc.</a:t>
            </a:r>
            <a:endParaRPr dirty="0"/>
          </a:p>
        </p:txBody>
      </p:sp>
    </p:spTree>
    <p:extLst>
      <p:ext uri="{BB962C8B-B14F-4D97-AF65-F5344CB8AC3E}">
        <p14:creationId xmlns:p14="http://schemas.microsoft.com/office/powerpoint/2010/main" val="2444069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If we change the input type to radio, it allows the user select only one of a number of choices.</a:t>
            </a:r>
            <a:endParaRPr/>
          </a:p>
          <a:p>
            <a:pPr marL="0" lvl="0" indent="0">
              <a:spcBef>
                <a:spcPts val="0"/>
              </a:spcBef>
              <a:spcAft>
                <a:spcPts val="0"/>
              </a:spcAft>
              <a:buNone/>
            </a:pPr>
            <a:endParaRPr/>
          </a:p>
          <a:p>
            <a:pPr marL="0" lvl="0" indent="0">
              <a:spcBef>
                <a:spcPts val="0"/>
              </a:spcBef>
              <a:spcAft>
                <a:spcPts val="0"/>
              </a:spcAft>
              <a:buNone/>
            </a:pPr>
            <a:r>
              <a:rPr lang="en"/>
              <a:t>The type “checkbox allows the user to select more than one option.”</a:t>
            </a:r>
            <a:endParaRPr/>
          </a:p>
        </p:txBody>
      </p:sp>
    </p:spTree>
    <p:extLst>
      <p:ext uri="{BB962C8B-B14F-4D97-AF65-F5344CB8AC3E}">
        <p14:creationId xmlns:p14="http://schemas.microsoft.com/office/powerpoint/2010/main" val="249341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submit button submits a form to its action attribute.</a:t>
            </a:r>
            <a:endParaRPr/>
          </a:p>
        </p:txBody>
      </p:sp>
    </p:spTree>
    <p:extLst>
      <p:ext uri="{BB962C8B-B14F-4D97-AF65-F5344CB8AC3E}">
        <p14:creationId xmlns:p14="http://schemas.microsoft.com/office/powerpoint/2010/main" val="108069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create a paragraph, simply type in the </a:t>
            </a:r>
            <a:r>
              <a:rPr lang="en" b="1"/>
              <a:t>&lt;p&gt; </a:t>
            </a:r>
            <a:r>
              <a:rPr lang="en"/>
              <a:t>element with its opening and closing tags.</a:t>
            </a:r>
            <a:endParaRPr/>
          </a:p>
        </p:txBody>
      </p:sp>
    </p:spTree>
    <p:extLst>
      <p:ext uri="{BB962C8B-B14F-4D97-AF65-F5344CB8AC3E}">
        <p14:creationId xmlns:p14="http://schemas.microsoft.com/office/powerpoint/2010/main" val="3939233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HTML there is a list of elements that specify text style. Formatting elements were to display special types of text.</a:t>
            </a:r>
            <a:endParaRPr/>
          </a:p>
        </p:txBody>
      </p:sp>
    </p:spTree>
    <p:extLst>
      <p:ext uri="{BB962C8B-B14F-4D97-AF65-F5344CB8AC3E}">
        <p14:creationId xmlns:p14="http://schemas.microsoft.com/office/powerpoint/2010/main" val="1397292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Every HTML element has a default display value depending on what type of element it is. The default display value for most elements is block or inline. A block-level element always starts on a new line and takes up the full width available (stretches out to the left and right as far as it can).</a:t>
            </a:r>
          </a:p>
          <a:p>
            <a:pPr marL="158750" indent="0">
              <a:buNone/>
            </a:pPr>
            <a:endParaRPr lang="en-IN" dirty="0" smtClean="0"/>
          </a:p>
          <a:p>
            <a:pPr marL="158750" indent="0">
              <a:buNone/>
            </a:pPr>
            <a:r>
              <a:rPr lang="en-US" b="1" dirty="0" smtClean="0"/>
              <a:t>Inline Elements</a:t>
            </a:r>
          </a:p>
          <a:p>
            <a:pPr marL="158750" indent="0">
              <a:buNone/>
            </a:pPr>
            <a:endParaRPr lang="en-IN" b="1" dirty="0" smtClean="0"/>
          </a:p>
          <a:p>
            <a:pPr marL="158750" indent="0">
              <a:buNone/>
            </a:pPr>
            <a:r>
              <a:rPr lang="en-US" sz="1100" b="0" i="0" u="none" strike="noStrike" cap="none" dirty="0" smtClean="0">
                <a:solidFill>
                  <a:srgbClr val="000000"/>
                </a:solidFill>
                <a:effectLst/>
                <a:latin typeface="Arial"/>
                <a:ea typeface="Arial"/>
                <a:cs typeface="Arial"/>
                <a:sym typeface="Arial"/>
              </a:rPr>
              <a:t>An inline element does not start on a new line and only takes up as much width as necessary.</a:t>
            </a:r>
          </a:p>
          <a:p>
            <a:pPr marL="158750" indent="0">
              <a:buNone/>
            </a:pPr>
            <a:endParaRPr lang="en-US" b="1" dirty="0" smtClean="0"/>
          </a:p>
          <a:p>
            <a:pPr marL="158750" indent="0">
              <a:buNone/>
            </a:pPr>
            <a:r>
              <a:rPr lang="en-US" b="1" dirty="0" smtClean="0"/>
              <a:t>The &lt;div&gt; Element</a:t>
            </a:r>
          </a:p>
          <a:p>
            <a:pPr marL="158750" indent="0">
              <a:buNone/>
            </a:pPr>
            <a:endParaRPr lang="en-IN" b="1" dirty="0" smtClean="0"/>
          </a:p>
          <a:p>
            <a:pPr marL="158750" indent="0">
              <a:buNone/>
            </a:pPr>
            <a:r>
              <a:rPr lang="en-US" b="0" dirty="0" smtClean="0"/>
              <a:t>The &lt;div&gt; element is often used as a container for other HTML elements.</a:t>
            </a:r>
          </a:p>
          <a:p>
            <a:pPr marL="158750" indent="0">
              <a:buNone/>
            </a:pPr>
            <a:endParaRPr lang="en-US" b="0" dirty="0" smtClean="0"/>
          </a:p>
          <a:p>
            <a:pPr marL="158750" indent="0">
              <a:buNone/>
            </a:pPr>
            <a:r>
              <a:rPr lang="en-US" b="0" dirty="0" smtClean="0"/>
              <a:t>The &lt;div&gt; element has no required attributes, but style, class and id are common.</a:t>
            </a:r>
          </a:p>
          <a:p>
            <a:pPr marL="158750" indent="0">
              <a:buNone/>
            </a:pPr>
            <a:endParaRPr lang="en-US" dirty="0" smtClean="0"/>
          </a:p>
          <a:p>
            <a:pPr marL="158750" indent="0">
              <a:buNone/>
            </a:pPr>
            <a:endParaRPr lang="en-US" dirty="0"/>
          </a:p>
        </p:txBody>
      </p:sp>
    </p:spTree>
    <p:extLst>
      <p:ext uri="{BB962C8B-B14F-4D97-AF65-F5344CB8AC3E}">
        <p14:creationId xmlns:p14="http://schemas.microsoft.com/office/powerpoint/2010/main" val="71589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The </a:t>
            </a:r>
            <a:r>
              <a:rPr lang="en" b="1" dirty="0"/>
              <a:t>&lt;img&gt; </a:t>
            </a:r>
            <a:r>
              <a:rPr lang="en" dirty="0"/>
              <a:t>tag is used to insert an image. It contains only attributes, and does not have a closing tag. The image’s url can be defined using the src attribute. Incase the image is not displayed the alt attribute specifies an alternate text that describes the image in words. The alt attribute is required. To define the image size, use teh width and height attributes. The value can specified in pixels or as a percentage. By default, an image has no borders. Use the border attribute withing the image tag to create a border around the image.</a:t>
            </a:r>
            <a:endParaRPr dirty="0"/>
          </a:p>
        </p:txBody>
      </p:sp>
    </p:spTree>
    <p:extLst>
      <p:ext uri="{BB962C8B-B14F-4D97-AF65-F5344CB8AC3E}">
        <p14:creationId xmlns:p14="http://schemas.microsoft.com/office/powerpoint/2010/main" val="4053540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Links are also an integral part of every web page. You can add links to text and images that will enable the user to click on  them in order to be directed to another file or webpage. In HTML links are defined using </a:t>
            </a:r>
            <a:r>
              <a:rPr lang="en" b="1" dirty="0"/>
              <a:t>&lt;a&gt;</a:t>
            </a:r>
            <a:r>
              <a:rPr lang="en" dirty="0"/>
              <a:t> tag. Use </a:t>
            </a:r>
            <a:r>
              <a:rPr lang="en" b="1" dirty="0"/>
              <a:t>href </a:t>
            </a:r>
            <a:r>
              <a:rPr lang="en" dirty="0"/>
              <a:t>attribute to define the link’s destination address. The target attribute specifies where to open the linked document. Giving a _blank value to your attribute will have the link open in a new window or a new tab.</a:t>
            </a:r>
            <a:endParaRPr dirty="0"/>
          </a:p>
        </p:txBody>
      </p:sp>
    </p:spTree>
    <p:extLst>
      <p:ext uri="{BB962C8B-B14F-4D97-AF65-F5344CB8AC3E}">
        <p14:creationId xmlns:p14="http://schemas.microsoft.com/office/powerpoint/2010/main" val="161145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In</a:t>
            </a:r>
            <a:r>
              <a:rPr lang="en-IN" baseline="0" dirty="0" smtClean="0"/>
              <a:t> HTML, elements typically belonged in either the block level or inline content model. In HTML5 introduces seven main methods.</a:t>
            </a:r>
          </a:p>
          <a:p>
            <a:pPr marL="158750" indent="0">
              <a:buNone/>
            </a:pPr>
            <a:endParaRPr lang="en-IN" baseline="0" dirty="0" smtClean="0"/>
          </a:p>
          <a:p>
            <a:r>
              <a:rPr lang="en-IN" b="1" dirty="0" smtClean="0"/>
              <a:t>Metadata</a:t>
            </a:r>
            <a:r>
              <a:rPr lang="en-US" b="1" dirty="0" smtClean="0"/>
              <a:t>:</a:t>
            </a:r>
            <a:r>
              <a:rPr lang="en-US" baseline="0" dirty="0" smtClean="0"/>
              <a:t> Content that setups the presentation or behavior of the rest of the content. These elements are found in the head of the document.</a:t>
            </a:r>
            <a:endParaRPr lang="en-IN" baseline="0" dirty="0" smtClean="0"/>
          </a:p>
          <a:p>
            <a:pPr marL="914400" lvl="1" indent="-298450">
              <a:buFont typeface="Arial" panose="020B0604020202020204" pitchFamily="34" charset="0"/>
              <a:buChar char="•"/>
            </a:pPr>
            <a:r>
              <a:rPr lang="en-IN" baseline="0" dirty="0" smtClean="0"/>
              <a:t>&lt;base&gt;</a:t>
            </a:r>
          </a:p>
          <a:p>
            <a:pPr marL="914400" lvl="1" indent="-298450">
              <a:buFont typeface="Arial" panose="020B0604020202020204" pitchFamily="34" charset="0"/>
              <a:buChar char="•"/>
            </a:pPr>
            <a:r>
              <a:rPr lang="en-IN" baseline="0" dirty="0" smtClean="0"/>
              <a:t>&lt;link&gt;</a:t>
            </a:r>
          </a:p>
          <a:p>
            <a:pPr marL="914400" lvl="1" indent="-298450">
              <a:buFont typeface="Arial" panose="020B0604020202020204" pitchFamily="34" charset="0"/>
              <a:buChar char="•"/>
            </a:pPr>
            <a:r>
              <a:rPr lang="en-IN" baseline="0" dirty="0" smtClean="0"/>
              <a:t>&lt;meta&gt;</a:t>
            </a:r>
          </a:p>
          <a:p>
            <a:pPr marL="914400" lvl="1" indent="-298450">
              <a:buFont typeface="Arial" panose="020B0604020202020204" pitchFamily="34" charset="0"/>
              <a:buChar char="•"/>
            </a:pPr>
            <a:r>
              <a:rPr lang="en-IN" baseline="0" dirty="0" smtClean="0"/>
              <a:t>&lt;</a:t>
            </a:r>
            <a:r>
              <a:rPr lang="en-IN" baseline="0" dirty="0" err="1" smtClean="0"/>
              <a:t>noscript</a:t>
            </a:r>
            <a:r>
              <a:rPr lang="en-IN" baseline="0" dirty="0" smtClean="0"/>
              <a:t>&gt;</a:t>
            </a:r>
          </a:p>
          <a:p>
            <a:pPr marL="914400" lvl="1" indent="-298450">
              <a:buFont typeface="Arial" panose="020B0604020202020204" pitchFamily="34" charset="0"/>
              <a:buChar char="•"/>
            </a:pPr>
            <a:r>
              <a:rPr lang="en-IN" baseline="0" dirty="0" smtClean="0"/>
              <a:t>&lt;script&gt;</a:t>
            </a:r>
          </a:p>
          <a:p>
            <a:pPr marL="914400" lvl="1" indent="-298450">
              <a:buFont typeface="Arial" panose="020B0604020202020204" pitchFamily="34" charset="0"/>
              <a:buChar char="•"/>
            </a:pPr>
            <a:r>
              <a:rPr lang="en-IN" baseline="0" dirty="0" smtClean="0"/>
              <a:t>&lt;style&gt;</a:t>
            </a:r>
          </a:p>
          <a:p>
            <a:pPr marL="914400" lvl="1" indent="-298450">
              <a:buFont typeface="Arial" panose="020B0604020202020204" pitchFamily="34" charset="0"/>
              <a:buChar char="•"/>
            </a:pPr>
            <a:r>
              <a:rPr lang="en-IN" baseline="0" dirty="0" smtClean="0"/>
              <a:t>&lt;title&gt;</a:t>
            </a:r>
            <a:endParaRPr lang="en-US" baseline="0" dirty="0" smtClean="0"/>
          </a:p>
          <a:p>
            <a:pPr marL="457200" lvl="0" indent="-298450"/>
            <a:r>
              <a:rPr lang="en-IN" b="1" baseline="0" dirty="0" smtClean="0"/>
              <a:t>Embedded: </a:t>
            </a:r>
            <a:r>
              <a:rPr lang="en-IN" b="0" baseline="0" dirty="0" smtClean="0"/>
              <a:t>Content that imports other resources into the document.</a:t>
            </a:r>
          </a:p>
          <a:p>
            <a:pPr marL="914400" lvl="1" indent="-298450">
              <a:buFont typeface="Wingdings" panose="05000000000000000000" pitchFamily="2" charset="2"/>
              <a:buChar char="§"/>
            </a:pPr>
            <a:r>
              <a:rPr lang="en-IN" b="0" baseline="0" dirty="0" smtClean="0"/>
              <a:t>&lt;audio&gt;</a:t>
            </a:r>
          </a:p>
          <a:p>
            <a:pPr marL="914400" lvl="1" indent="-298450">
              <a:buFont typeface="Wingdings" panose="05000000000000000000" pitchFamily="2" charset="2"/>
              <a:buChar char="§"/>
            </a:pPr>
            <a:r>
              <a:rPr lang="en-IN" b="0" baseline="0" dirty="0" smtClean="0"/>
              <a:t>&lt;video&gt;</a:t>
            </a:r>
          </a:p>
          <a:p>
            <a:pPr marL="914400" lvl="1" indent="-298450">
              <a:buFont typeface="Wingdings" panose="05000000000000000000" pitchFamily="2" charset="2"/>
              <a:buChar char="§"/>
            </a:pPr>
            <a:r>
              <a:rPr lang="en-IN" b="0" baseline="0" dirty="0" smtClean="0"/>
              <a:t>&lt;canvas&gt;</a:t>
            </a:r>
          </a:p>
          <a:p>
            <a:pPr marL="914400" lvl="1" indent="-298450">
              <a:buFont typeface="Wingdings" panose="05000000000000000000" pitchFamily="2" charset="2"/>
              <a:buChar char="§"/>
            </a:pPr>
            <a:r>
              <a:rPr lang="en-IN" b="0" baseline="0" dirty="0" smtClean="0"/>
              <a:t>&lt;iframe&gt;</a:t>
            </a:r>
          </a:p>
          <a:p>
            <a:pPr marL="914400" lvl="1" indent="-298450">
              <a:buFont typeface="Wingdings" panose="05000000000000000000" pitchFamily="2" charset="2"/>
              <a:buChar char="§"/>
            </a:pPr>
            <a:r>
              <a:rPr lang="en-IN" b="0" baseline="0" dirty="0" smtClean="0"/>
              <a:t>&lt;</a:t>
            </a:r>
            <a:r>
              <a:rPr lang="en-IN" b="0" baseline="0" dirty="0" err="1" smtClean="0"/>
              <a:t>img</a:t>
            </a:r>
            <a:r>
              <a:rPr lang="en-IN" b="0" baseline="0" dirty="0" smtClean="0"/>
              <a:t>&gt;</a:t>
            </a:r>
          </a:p>
          <a:p>
            <a:pPr marL="914400" lvl="1" indent="-298450">
              <a:buFont typeface="Wingdings" panose="05000000000000000000" pitchFamily="2" charset="2"/>
              <a:buChar char="§"/>
            </a:pPr>
            <a:r>
              <a:rPr lang="en-IN" b="0" baseline="0" dirty="0" smtClean="0"/>
              <a:t>&lt;math&gt;</a:t>
            </a:r>
          </a:p>
          <a:p>
            <a:pPr marL="914400" lvl="1" indent="-298450">
              <a:buFont typeface="Wingdings" panose="05000000000000000000" pitchFamily="2" charset="2"/>
              <a:buChar char="§"/>
            </a:pPr>
            <a:r>
              <a:rPr lang="en-IN" b="0" baseline="0" dirty="0" smtClean="0"/>
              <a:t>&lt;object&gt;</a:t>
            </a:r>
          </a:p>
          <a:p>
            <a:pPr marL="914400" lvl="1" indent="-298450">
              <a:buFont typeface="Wingdings" panose="05000000000000000000" pitchFamily="2" charset="2"/>
              <a:buChar char="§"/>
            </a:pPr>
            <a:r>
              <a:rPr lang="en-IN" b="0" baseline="0" dirty="0" smtClean="0"/>
              <a:t>&lt;</a:t>
            </a:r>
            <a:r>
              <a:rPr lang="en-IN" b="0" baseline="0" dirty="0" err="1" smtClean="0"/>
              <a:t>svg</a:t>
            </a:r>
            <a:r>
              <a:rPr lang="en-IN" b="0" baseline="0" dirty="0" smtClean="0"/>
              <a:t>&gt;</a:t>
            </a:r>
          </a:p>
          <a:p>
            <a:pPr marL="457200" lvl="0" indent="-298450"/>
            <a:r>
              <a:rPr lang="en-IN" b="1" baseline="0" dirty="0" smtClean="0"/>
              <a:t>Interactive: </a:t>
            </a:r>
            <a:r>
              <a:rPr lang="en-IN" b="0" baseline="0" dirty="0" smtClean="0"/>
              <a:t>Content specifically intended for user interaction.</a:t>
            </a:r>
          </a:p>
          <a:p>
            <a:pPr marL="914400" lvl="1" indent="-298450">
              <a:buFont typeface="Wingdings" panose="05000000000000000000" pitchFamily="2" charset="2"/>
              <a:buChar char="§"/>
            </a:pPr>
            <a:r>
              <a:rPr lang="en-IN" b="0" baseline="0" dirty="0" smtClean="0"/>
              <a:t>&lt;a&gt;</a:t>
            </a:r>
          </a:p>
          <a:p>
            <a:pPr marL="914400" lvl="1" indent="-298450">
              <a:buFont typeface="Wingdings" panose="05000000000000000000" pitchFamily="2" charset="2"/>
              <a:buChar char="§"/>
            </a:pPr>
            <a:r>
              <a:rPr lang="en-IN" b="0" baseline="0" dirty="0" smtClean="0"/>
              <a:t>&lt;audio&gt;</a:t>
            </a:r>
          </a:p>
          <a:p>
            <a:pPr marL="914400" lvl="1" indent="-298450">
              <a:buFont typeface="Wingdings" panose="05000000000000000000" pitchFamily="2" charset="2"/>
              <a:buChar char="§"/>
            </a:pPr>
            <a:r>
              <a:rPr lang="en-IN" b="0" baseline="0" dirty="0" smtClean="0"/>
              <a:t>&lt;video&gt;</a:t>
            </a:r>
          </a:p>
          <a:p>
            <a:pPr marL="914400" lvl="1" indent="-298450">
              <a:buFont typeface="Wingdings" panose="05000000000000000000" pitchFamily="2" charset="2"/>
              <a:buChar char="§"/>
            </a:pPr>
            <a:r>
              <a:rPr lang="en-IN" b="0" baseline="0" dirty="0" smtClean="0"/>
              <a:t>&lt;button&gt;</a:t>
            </a:r>
          </a:p>
          <a:p>
            <a:pPr marL="914400" lvl="1" indent="-298450">
              <a:buFont typeface="Wingdings" panose="05000000000000000000" pitchFamily="2" charset="2"/>
              <a:buChar char="§"/>
            </a:pPr>
            <a:r>
              <a:rPr lang="en-IN" b="0" baseline="0" dirty="0" smtClean="0"/>
              <a:t>&lt;details&gt;</a:t>
            </a:r>
          </a:p>
          <a:p>
            <a:pPr marL="914400" lvl="1" indent="-298450">
              <a:buFont typeface="Wingdings" panose="05000000000000000000" pitchFamily="2" charset="2"/>
              <a:buChar char="§"/>
            </a:pPr>
            <a:r>
              <a:rPr lang="en-IN" b="0" baseline="0" dirty="0" smtClean="0"/>
              <a:t>&lt;embed&gt;</a:t>
            </a:r>
          </a:p>
          <a:p>
            <a:pPr marL="914400" lvl="1" indent="-298450">
              <a:buFont typeface="Wingdings" panose="05000000000000000000" pitchFamily="2" charset="2"/>
              <a:buChar char="§"/>
            </a:pPr>
            <a:r>
              <a:rPr lang="en-IN" b="0" baseline="0" dirty="0" smtClean="0"/>
              <a:t>&lt;iframe&gt;</a:t>
            </a:r>
          </a:p>
          <a:p>
            <a:pPr marL="914400" lvl="1" indent="-298450">
              <a:buFont typeface="Wingdings" panose="05000000000000000000" pitchFamily="2" charset="2"/>
              <a:buChar char="§"/>
            </a:pPr>
            <a:r>
              <a:rPr lang="en-IN" b="0" baseline="0" dirty="0" smtClean="0"/>
              <a:t>&lt;</a:t>
            </a:r>
            <a:r>
              <a:rPr lang="en-IN" b="0" baseline="0" dirty="0" err="1" smtClean="0"/>
              <a:t>img</a:t>
            </a:r>
            <a:r>
              <a:rPr lang="en-IN" b="0" baseline="0" dirty="0" smtClean="0"/>
              <a:t>&gt;</a:t>
            </a:r>
          </a:p>
          <a:p>
            <a:pPr marL="914400" lvl="1" indent="-298450">
              <a:buFont typeface="Wingdings" panose="05000000000000000000" pitchFamily="2" charset="2"/>
              <a:buChar char="§"/>
            </a:pPr>
            <a:r>
              <a:rPr lang="en-IN" b="0" baseline="0" dirty="0" smtClean="0"/>
              <a:t>&lt;input&gt;</a:t>
            </a:r>
          </a:p>
          <a:p>
            <a:pPr marL="914400" lvl="1" indent="-298450">
              <a:buFont typeface="Wingdings" panose="05000000000000000000" pitchFamily="2" charset="2"/>
              <a:buChar char="§"/>
            </a:pPr>
            <a:r>
              <a:rPr lang="en-IN" b="0" baseline="0" dirty="0" smtClean="0"/>
              <a:t>&lt;label&gt;</a:t>
            </a:r>
          </a:p>
          <a:p>
            <a:pPr marL="914400" lvl="1" indent="-298450">
              <a:buFont typeface="Wingdings" panose="05000000000000000000" pitchFamily="2" charset="2"/>
              <a:buChar char="§"/>
            </a:pPr>
            <a:r>
              <a:rPr lang="en-IN" b="0" baseline="0" dirty="0" smtClean="0"/>
              <a:t>&lt;object&gt;</a:t>
            </a:r>
          </a:p>
          <a:p>
            <a:pPr marL="914400" lvl="1" indent="-298450">
              <a:buFont typeface="Wingdings" panose="05000000000000000000" pitchFamily="2" charset="2"/>
              <a:buChar char="§"/>
            </a:pPr>
            <a:r>
              <a:rPr lang="en-IN" b="0" baseline="0" dirty="0" smtClean="0"/>
              <a:t>&lt;select&gt;</a:t>
            </a:r>
          </a:p>
          <a:p>
            <a:pPr marL="914400" lvl="1" indent="-298450">
              <a:buFont typeface="Wingdings" panose="05000000000000000000" pitchFamily="2" charset="2"/>
              <a:buChar char="§"/>
            </a:pPr>
            <a:r>
              <a:rPr lang="en-IN" b="0" baseline="0" dirty="0" smtClean="0"/>
              <a:t>&lt;</a:t>
            </a:r>
            <a:r>
              <a:rPr lang="en-IN" b="0" baseline="0" dirty="0" err="1" smtClean="0"/>
              <a:t>textarea</a:t>
            </a:r>
            <a:r>
              <a:rPr lang="en-IN" b="0" baseline="0" dirty="0" smtClean="0"/>
              <a:t>&gt;</a:t>
            </a:r>
          </a:p>
          <a:p>
            <a:pPr marL="457200" lvl="0" indent="-298450"/>
            <a:r>
              <a:rPr lang="en-IN" b="1" baseline="0" dirty="0" smtClean="0"/>
              <a:t>Heading: </a:t>
            </a:r>
            <a:r>
              <a:rPr lang="en-IN" b="0" baseline="0" dirty="0" smtClean="0"/>
              <a:t>Defines a section header</a:t>
            </a:r>
          </a:p>
          <a:p>
            <a:pPr marL="914400" lvl="1" indent="-298450">
              <a:buFont typeface="Wingdings" panose="05000000000000000000" pitchFamily="2" charset="2"/>
              <a:buChar char="§"/>
            </a:pPr>
            <a:r>
              <a:rPr lang="en-IN" b="0" baseline="0" dirty="0" smtClean="0"/>
              <a:t>&lt;h1&gt;</a:t>
            </a:r>
          </a:p>
          <a:p>
            <a:pPr marL="914400" lvl="1" indent="-298450">
              <a:buFont typeface="Wingdings" panose="05000000000000000000" pitchFamily="2" charset="2"/>
              <a:buChar char="§"/>
            </a:pPr>
            <a:r>
              <a:rPr lang="en-IN" b="0" baseline="0" dirty="0" smtClean="0"/>
              <a:t>&lt;h2&gt;</a:t>
            </a:r>
          </a:p>
          <a:p>
            <a:pPr marL="914400" lvl="1" indent="-298450">
              <a:buFont typeface="Wingdings" panose="05000000000000000000" pitchFamily="2" charset="2"/>
              <a:buChar char="§"/>
            </a:pPr>
            <a:r>
              <a:rPr lang="en-IN" b="0" baseline="0" dirty="0" smtClean="0"/>
              <a:t>&lt;h3&gt;</a:t>
            </a:r>
          </a:p>
          <a:p>
            <a:pPr marL="914400" lvl="1" indent="-298450">
              <a:buFont typeface="Wingdings" panose="05000000000000000000" pitchFamily="2" charset="2"/>
              <a:buChar char="§"/>
            </a:pPr>
            <a:r>
              <a:rPr lang="en-IN" b="0" baseline="0" dirty="0" smtClean="0"/>
              <a:t>&lt;h4&gt;</a:t>
            </a:r>
          </a:p>
          <a:p>
            <a:pPr marL="914400" lvl="1" indent="-298450">
              <a:buFont typeface="Wingdings" panose="05000000000000000000" pitchFamily="2" charset="2"/>
              <a:buChar char="§"/>
            </a:pPr>
            <a:r>
              <a:rPr lang="en-IN" b="0" baseline="0" dirty="0" smtClean="0"/>
              <a:t>&lt;h5&gt;</a:t>
            </a:r>
          </a:p>
          <a:p>
            <a:pPr marL="914400" lvl="1" indent="-298450">
              <a:buFont typeface="Wingdings" panose="05000000000000000000" pitchFamily="2" charset="2"/>
              <a:buChar char="§"/>
            </a:pPr>
            <a:r>
              <a:rPr lang="en-IN" b="0" baseline="0" dirty="0" smtClean="0"/>
              <a:t>&lt;h6&gt;</a:t>
            </a:r>
          </a:p>
          <a:p>
            <a:pPr marL="914400" lvl="1" indent="-298450">
              <a:buFont typeface="Wingdings" panose="05000000000000000000" pitchFamily="2" charset="2"/>
              <a:buChar char="§"/>
            </a:pPr>
            <a:r>
              <a:rPr lang="en-IN" b="0" baseline="0" dirty="0" smtClean="0"/>
              <a:t>&lt;</a:t>
            </a:r>
            <a:r>
              <a:rPr lang="en-IN" b="0" baseline="0" dirty="0" err="1" smtClean="0"/>
              <a:t>hgroup</a:t>
            </a:r>
            <a:r>
              <a:rPr lang="en-IN" b="0" baseline="0" dirty="0" smtClean="0"/>
              <a:t>&gt;</a:t>
            </a:r>
          </a:p>
          <a:p>
            <a:pPr marL="457200" lvl="0" indent="-298450"/>
            <a:r>
              <a:rPr lang="en-IN" b="1" baseline="0" dirty="0" smtClean="0"/>
              <a:t>Phrasing: </a:t>
            </a:r>
            <a:r>
              <a:rPr lang="en-IN" b="0" baseline="0" dirty="0" smtClean="0"/>
              <a:t>This model has a number of inline level elements in common with HTML4</a:t>
            </a:r>
          </a:p>
          <a:p>
            <a:pPr marL="914400" lvl="1" indent="-298450">
              <a:buFont typeface="Wingdings" panose="05000000000000000000" pitchFamily="2" charset="2"/>
              <a:buChar char="§"/>
            </a:pPr>
            <a:r>
              <a:rPr lang="en-IN" b="0" baseline="0" dirty="0" smtClean="0"/>
              <a:t>&lt;</a:t>
            </a:r>
            <a:r>
              <a:rPr lang="en-IN" b="0" baseline="0" dirty="0" err="1" smtClean="0"/>
              <a:t>img</a:t>
            </a:r>
            <a:r>
              <a:rPr lang="en-IN" b="0" baseline="0" dirty="0" smtClean="0"/>
              <a:t>&gt;</a:t>
            </a:r>
          </a:p>
          <a:p>
            <a:pPr marL="914400" lvl="1" indent="-298450">
              <a:buFont typeface="Wingdings" panose="05000000000000000000" pitchFamily="2" charset="2"/>
              <a:buChar char="§"/>
            </a:pPr>
            <a:r>
              <a:rPr lang="en-IN" b="0" baseline="0" dirty="0" smtClean="0"/>
              <a:t>&lt;span&gt;</a:t>
            </a:r>
          </a:p>
          <a:p>
            <a:pPr marL="914400" lvl="1" indent="-298450">
              <a:buFont typeface="Wingdings" panose="05000000000000000000" pitchFamily="2" charset="2"/>
              <a:buChar char="§"/>
            </a:pPr>
            <a:r>
              <a:rPr lang="en-IN" b="0" baseline="0" dirty="0" smtClean="0"/>
              <a:t>&lt;strong&gt;</a:t>
            </a:r>
          </a:p>
          <a:p>
            <a:pPr marL="914400" lvl="1" indent="-298450">
              <a:buFont typeface="Wingdings" panose="05000000000000000000" pitchFamily="2" charset="2"/>
              <a:buChar char="§"/>
            </a:pPr>
            <a:r>
              <a:rPr lang="en-IN" b="0" baseline="0" dirty="0" smtClean="0"/>
              <a:t>&lt;label&gt;</a:t>
            </a:r>
          </a:p>
          <a:p>
            <a:pPr marL="914400" lvl="1" indent="-298450">
              <a:buFont typeface="Wingdings" panose="05000000000000000000" pitchFamily="2" charset="2"/>
              <a:buChar char="§"/>
            </a:pPr>
            <a:r>
              <a:rPr lang="en-IN" b="0" baseline="0" dirty="0" smtClean="0"/>
              <a:t>&lt;</a:t>
            </a:r>
            <a:r>
              <a:rPr lang="en-IN" b="0" baseline="0" dirty="0" err="1" smtClean="0"/>
              <a:t>br</a:t>
            </a:r>
            <a:r>
              <a:rPr lang="en-IN" b="0" baseline="0" dirty="0" smtClean="0"/>
              <a:t>&gt;</a:t>
            </a:r>
          </a:p>
          <a:p>
            <a:pPr marL="914400" lvl="1" indent="-298450">
              <a:buFont typeface="Wingdings" panose="05000000000000000000" pitchFamily="2" charset="2"/>
              <a:buChar char="§"/>
            </a:pPr>
            <a:r>
              <a:rPr lang="en-IN" b="0" baseline="0" dirty="0" smtClean="0"/>
              <a:t>&lt;small&gt;</a:t>
            </a:r>
          </a:p>
          <a:p>
            <a:pPr marL="914400" lvl="1" indent="-298450">
              <a:buFont typeface="Wingdings" panose="05000000000000000000" pitchFamily="2" charset="2"/>
              <a:buChar char="§"/>
            </a:pPr>
            <a:r>
              <a:rPr lang="en-IN" b="0" baseline="0" dirty="0" smtClean="0"/>
              <a:t>&lt;sub&gt;</a:t>
            </a:r>
          </a:p>
          <a:p>
            <a:pPr marL="158750" lvl="0" indent="0">
              <a:buFont typeface="Wingdings" panose="05000000000000000000" pitchFamily="2" charset="2"/>
              <a:buNone/>
            </a:pPr>
            <a:endParaRPr lang="en-IN" b="0" baseline="0" dirty="0" smtClean="0"/>
          </a:p>
          <a:p>
            <a:pPr marL="457200" indent="-298450"/>
            <a:r>
              <a:rPr lang="en-IN" b="1" dirty="0" smtClean="0"/>
              <a:t>Flow Content:</a:t>
            </a:r>
            <a:r>
              <a:rPr lang="en-IN" b="1" baseline="0" dirty="0" smtClean="0"/>
              <a:t> </a:t>
            </a:r>
            <a:r>
              <a:rPr lang="en-IN" baseline="0" dirty="0" smtClean="0"/>
              <a:t>Contains the majority of HTML5 elements that would be included in the normal flow of the document.</a:t>
            </a:r>
          </a:p>
          <a:p>
            <a:pPr marL="457200" indent="-298450"/>
            <a:r>
              <a:rPr lang="en-IN" b="1" baseline="0" dirty="0" smtClean="0"/>
              <a:t>Sectioning content: </a:t>
            </a:r>
            <a:r>
              <a:rPr lang="en-IN" baseline="0" dirty="0" smtClean="0"/>
              <a:t>Defines the scope of headings, content, navigation, and footers.</a:t>
            </a:r>
          </a:p>
          <a:p>
            <a:pPr marL="914400" lvl="1" indent="-298450">
              <a:buFont typeface="Wingdings" panose="05000000000000000000" pitchFamily="2" charset="2"/>
              <a:buChar char="§"/>
            </a:pPr>
            <a:r>
              <a:rPr lang="en-IN" baseline="0" dirty="0" smtClean="0"/>
              <a:t>&lt;article&gt;</a:t>
            </a:r>
          </a:p>
          <a:p>
            <a:pPr marL="914400" lvl="1" indent="-298450">
              <a:buFont typeface="Wingdings" panose="05000000000000000000" pitchFamily="2" charset="2"/>
              <a:buChar char="§"/>
            </a:pPr>
            <a:r>
              <a:rPr lang="en-IN" baseline="0" dirty="0" smtClean="0"/>
              <a:t>&lt;aside&gt;</a:t>
            </a:r>
          </a:p>
          <a:p>
            <a:pPr marL="914400" lvl="1" indent="-298450">
              <a:buFont typeface="Wingdings" panose="05000000000000000000" pitchFamily="2" charset="2"/>
              <a:buChar char="§"/>
            </a:pPr>
            <a:r>
              <a:rPr lang="en-IN" baseline="0" dirty="0" smtClean="0"/>
              <a:t>&lt;</a:t>
            </a:r>
            <a:r>
              <a:rPr lang="en-IN" baseline="0" dirty="0" err="1" smtClean="0"/>
              <a:t>nav</a:t>
            </a:r>
            <a:r>
              <a:rPr lang="en-IN" baseline="0" dirty="0" smtClean="0"/>
              <a:t>&gt;</a:t>
            </a:r>
          </a:p>
          <a:p>
            <a:pPr marL="914400" lvl="1" indent="-298450">
              <a:buFont typeface="Wingdings" panose="05000000000000000000" pitchFamily="2" charset="2"/>
              <a:buChar char="§"/>
            </a:pPr>
            <a:r>
              <a:rPr lang="en-IN" baseline="0" dirty="0" smtClean="0"/>
              <a:t>&lt;section&gt;</a:t>
            </a:r>
            <a:endParaRPr lang="en-US" dirty="0" smtClean="0"/>
          </a:p>
          <a:p>
            <a:pPr marL="158750" lvl="0" indent="0">
              <a:buFont typeface="Wingdings" panose="05000000000000000000" pitchFamily="2" charset="2"/>
              <a:buNone/>
            </a:pPr>
            <a:endParaRPr lang="en-IN" b="1" baseline="0" dirty="0" smtClean="0"/>
          </a:p>
          <a:p>
            <a:pPr marL="158750" lvl="0" indent="0">
              <a:buNone/>
            </a:pPr>
            <a:endParaRPr lang="en-IN" dirty="0" smtClean="0"/>
          </a:p>
        </p:txBody>
      </p:sp>
    </p:spTree>
    <p:extLst>
      <p:ext uri="{BB962C8B-B14F-4D97-AF65-F5344CB8AC3E}">
        <p14:creationId xmlns:p14="http://schemas.microsoft.com/office/powerpoint/2010/main" val="391412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Shape 16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Welcome to this class on HTML. We live in a time when websites have become part of our everyday lives, replacing newspapers and books, and offering users a whole range of new opportunities. Through websites we meet new people, make a living, we shop, play games, check news and many more. In this first module we are going to talk about HTML and how it fits into the World Wide Web. We will first talk a little about the history of HTML and the focus on what an HTML document is and some of the root elements and things that we need to concerned about.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6" name="Shape 16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8435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In HTML5, a simple &lt;header&gt; tag</a:t>
            </a:r>
            <a:r>
              <a:rPr lang="en-IN" baseline="0" dirty="0" smtClean="0"/>
              <a:t> is used, instead.</a:t>
            </a:r>
          </a:p>
          <a:p>
            <a:pPr marL="158750" indent="0">
              <a:buNone/>
            </a:pPr>
            <a:endParaRPr lang="en-IN" baseline="0" dirty="0" smtClean="0"/>
          </a:p>
          <a:p>
            <a:pPr marL="158750" indent="0">
              <a:buNone/>
            </a:pPr>
            <a:r>
              <a:rPr lang="en-IN" baseline="0" dirty="0" smtClean="0"/>
              <a:t>The &lt;header&gt; element is appropriate for use inside the body tag.</a:t>
            </a:r>
            <a:endParaRPr lang="en-US" dirty="0"/>
          </a:p>
        </p:txBody>
      </p:sp>
    </p:spTree>
    <p:extLst>
      <p:ext uri="{BB962C8B-B14F-4D97-AF65-F5344CB8AC3E}">
        <p14:creationId xmlns:p14="http://schemas.microsoft.com/office/powerpoint/2010/main" val="2759515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The footer element is also widely used. Generally we refer to a section located at the very bottom of the webpage</a:t>
            </a:r>
            <a:r>
              <a:rPr lang="en-IN" baseline="0" dirty="0" smtClean="0"/>
              <a:t> as the footer.</a:t>
            </a:r>
          </a:p>
          <a:p>
            <a:pPr marL="158750" indent="0">
              <a:buNone/>
            </a:pPr>
            <a:endParaRPr lang="en-IN" baseline="0" dirty="0" smtClean="0"/>
          </a:p>
          <a:p>
            <a:pPr marL="158750" indent="0">
              <a:buNone/>
            </a:pPr>
            <a:r>
              <a:rPr lang="en-IN" baseline="0" dirty="0" smtClean="0"/>
              <a:t>Tips: The following information is usually provided between these tags:</a:t>
            </a:r>
          </a:p>
          <a:p>
            <a:pPr marL="158750" indent="0">
              <a:buNone/>
            </a:pPr>
            <a:endParaRPr lang="en-IN" baseline="0" dirty="0" smtClean="0"/>
          </a:p>
          <a:p>
            <a:pPr marL="457200" indent="-298450">
              <a:buFont typeface="Wingdings" panose="05000000000000000000" pitchFamily="2" charset="2"/>
              <a:buChar char="ü"/>
            </a:pPr>
            <a:r>
              <a:rPr lang="en-IN" baseline="0" dirty="0" smtClean="0"/>
              <a:t>Contact information</a:t>
            </a:r>
          </a:p>
          <a:p>
            <a:pPr marL="457200" indent="-298450">
              <a:buFont typeface="Wingdings" panose="05000000000000000000" pitchFamily="2" charset="2"/>
              <a:buChar char="ü"/>
            </a:pPr>
            <a:r>
              <a:rPr lang="en-IN" baseline="0" dirty="0" smtClean="0"/>
              <a:t>Privacy Policy</a:t>
            </a:r>
          </a:p>
          <a:p>
            <a:pPr marL="457200" indent="-298450">
              <a:buFont typeface="Wingdings" panose="05000000000000000000" pitchFamily="2" charset="2"/>
              <a:buChar char="ü"/>
            </a:pPr>
            <a:r>
              <a:rPr lang="en-IN" baseline="0" dirty="0" smtClean="0"/>
              <a:t>Social Media Icons</a:t>
            </a:r>
          </a:p>
          <a:p>
            <a:pPr marL="457200" indent="-298450">
              <a:buFont typeface="Wingdings" panose="05000000000000000000" pitchFamily="2" charset="2"/>
              <a:buChar char="ü"/>
            </a:pPr>
            <a:r>
              <a:rPr lang="en-IN" baseline="0" dirty="0" smtClean="0"/>
              <a:t>Terms of Service</a:t>
            </a:r>
          </a:p>
          <a:p>
            <a:pPr marL="457200" indent="-298450">
              <a:buFont typeface="Wingdings" panose="05000000000000000000" pitchFamily="2" charset="2"/>
              <a:buChar char="ü"/>
            </a:pPr>
            <a:r>
              <a:rPr lang="en-IN" baseline="0" dirty="0" smtClean="0"/>
              <a:t>Copyright information</a:t>
            </a:r>
          </a:p>
          <a:p>
            <a:pPr marL="457200" indent="-298450">
              <a:buFont typeface="Wingdings" panose="05000000000000000000" pitchFamily="2" charset="2"/>
              <a:buChar char="ü"/>
            </a:pPr>
            <a:r>
              <a:rPr lang="en-IN" baseline="0" dirty="0" smtClean="0"/>
              <a:t>Sitemap and Related Documents</a:t>
            </a:r>
          </a:p>
        </p:txBody>
      </p:sp>
    </p:spTree>
    <p:extLst>
      <p:ext uri="{BB962C8B-B14F-4D97-AF65-F5344CB8AC3E}">
        <p14:creationId xmlns:p14="http://schemas.microsoft.com/office/powerpoint/2010/main" val="812206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IN" dirty="0" smtClean="0"/>
              <a:t>This tag represents a section of a page that links</a:t>
            </a:r>
            <a:r>
              <a:rPr lang="en-IN" baseline="0" dirty="0" smtClean="0"/>
              <a:t> to other pages or to certain sections within the page. This would be section with navigation links.</a:t>
            </a:r>
          </a:p>
          <a:p>
            <a:pPr marL="158750" indent="0">
              <a:buNone/>
            </a:pPr>
            <a:endParaRPr lang="en-IN" baseline="0" dirty="0" smtClean="0"/>
          </a:p>
          <a:p>
            <a:pPr marL="158750" indent="0">
              <a:buNone/>
            </a:pPr>
            <a:r>
              <a:rPr lang="en-IN" b="1" baseline="0" dirty="0" smtClean="0"/>
              <a:t>Tip: </a:t>
            </a:r>
          </a:p>
          <a:p>
            <a:pPr marL="158750" indent="0">
              <a:buNone/>
            </a:pPr>
            <a:r>
              <a:rPr lang="en-IN" b="0" baseline="0" dirty="0" smtClean="0"/>
              <a:t>Not all of the links in a document should be inside a &lt;</a:t>
            </a:r>
            <a:r>
              <a:rPr lang="en-IN" b="0" baseline="0" dirty="0" err="1" smtClean="0"/>
              <a:t>nav</a:t>
            </a:r>
            <a:r>
              <a:rPr lang="en-IN" b="0" baseline="0" dirty="0" smtClean="0"/>
              <a:t>&gt; element. The &lt;</a:t>
            </a:r>
            <a:r>
              <a:rPr lang="en-IN" b="0" baseline="0" dirty="0" err="1" smtClean="0"/>
              <a:t>nav</a:t>
            </a:r>
            <a:r>
              <a:rPr lang="en-IN" b="0" baseline="0" dirty="0" smtClean="0"/>
              <a:t>&gt; element is intended only for major blocks of navigation links. Typically, the &lt;footer&gt; element often has a list of links that don’t need to be in a &lt;</a:t>
            </a:r>
            <a:r>
              <a:rPr lang="en-IN" b="0" baseline="0" dirty="0" err="1" smtClean="0"/>
              <a:t>nav</a:t>
            </a:r>
            <a:r>
              <a:rPr lang="en-IN" b="0" baseline="0" dirty="0" smtClean="0"/>
              <a:t>&gt; element.</a:t>
            </a:r>
          </a:p>
        </p:txBody>
      </p:sp>
    </p:spTree>
    <p:extLst>
      <p:ext uri="{BB962C8B-B14F-4D97-AF65-F5344CB8AC3E}">
        <p14:creationId xmlns:p14="http://schemas.microsoft.com/office/powerpoint/2010/main" val="2761765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IN" b="1" dirty="0" smtClean="0"/>
              <a:t>Article </a:t>
            </a:r>
            <a:r>
              <a:rPr lang="en-IN" b="0" dirty="0" smtClean="0"/>
              <a:t>is a self-contained</a:t>
            </a:r>
            <a:r>
              <a:rPr lang="en-IN" b="0" baseline="0" dirty="0" smtClean="0"/>
              <a:t>, independent piece of content that can be used and distributed separately from rest of the page or site. This could be a forum post, a magazine or newspaper article, a blog entry, a comment, an interactive widget or gadget, or any other independent piece of content.</a:t>
            </a:r>
          </a:p>
          <a:p>
            <a:pPr marL="158750" indent="0">
              <a:buNone/>
            </a:pPr>
            <a:endParaRPr lang="en-IN" b="0" baseline="0" dirty="0" smtClean="0"/>
          </a:p>
          <a:p>
            <a:pPr marL="158750" indent="0">
              <a:buNone/>
            </a:pPr>
            <a:r>
              <a:rPr lang="en-IN" b="0" baseline="0" dirty="0" smtClean="0"/>
              <a:t>The &lt;article&gt; element replaces the &lt;div&gt; element that was widely used in HTML4, along with an id or class.</a:t>
            </a:r>
          </a:p>
          <a:p>
            <a:pPr marL="158750" indent="0">
              <a:buNone/>
            </a:pPr>
            <a:endParaRPr lang="en-IN" b="0" baseline="0" dirty="0" smtClean="0"/>
          </a:p>
          <a:p>
            <a:pPr marL="158750" indent="0">
              <a:buNone/>
            </a:pPr>
            <a:r>
              <a:rPr lang="en-IN" b="0" baseline="0" dirty="0" smtClean="0"/>
              <a:t>Tip: When an &lt;article&gt; element is nested, the inner element represents an article related to the outer element. For example, blog post comments can be &lt;article&gt; elements nested in the &lt;article&gt; elements nested in the &lt;article&gt; representing the blog post.</a:t>
            </a:r>
            <a:endParaRPr lang="en-US" b="1" dirty="0"/>
          </a:p>
        </p:txBody>
      </p:sp>
    </p:spTree>
    <p:extLst>
      <p:ext uri="{BB962C8B-B14F-4D97-AF65-F5344CB8AC3E}">
        <p14:creationId xmlns:p14="http://schemas.microsoft.com/office/powerpoint/2010/main" val="797596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b="1" dirty="0" smtClean="0"/>
              <a:t>&lt;section&gt; </a:t>
            </a:r>
            <a:r>
              <a:rPr lang="en-IN" b="0" dirty="0" smtClean="0"/>
              <a:t>is</a:t>
            </a:r>
            <a:r>
              <a:rPr lang="en-IN" b="0" baseline="0" dirty="0" smtClean="0"/>
              <a:t> a logical container of the page or article. Sections can be used to divide up content within article. </a:t>
            </a:r>
          </a:p>
          <a:p>
            <a:pPr marL="158750" indent="0">
              <a:buNone/>
            </a:pPr>
            <a:endParaRPr lang="en-IN" b="0" baseline="0" dirty="0" smtClean="0"/>
          </a:p>
          <a:p>
            <a:pPr marL="158750" indent="0">
              <a:buNone/>
            </a:pPr>
            <a:r>
              <a:rPr lang="en-IN" b="0" baseline="0" dirty="0" smtClean="0"/>
              <a:t>For example, a homepage could have a section for introducing the company, another for news items, and still another for contact information.</a:t>
            </a:r>
          </a:p>
          <a:p>
            <a:pPr marL="158750" indent="0">
              <a:buNone/>
            </a:pPr>
            <a:endParaRPr lang="en-IN" b="1" dirty="0" smtClean="0"/>
          </a:p>
          <a:p>
            <a:pPr marL="158750" indent="0">
              <a:buNone/>
            </a:pPr>
            <a:r>
              <a:rPr lang="en-IN" b="0" dirty="0" smtClean="0"/>
              <a:t>Each</a:t>
            </a:r>
            <a:r>
              <a:rPr lang="en-IN" b="0" baseline="0" dirty="0" smtClean="0"/>
              <a:t> &lt;section&gt; should be identified, typically by including a heading (h1-h6 element) as a child of the &lt;section&gt; element</a:t>
            </a:r>
            <a:endParaRPr lang="en-US" b="0" dirty="0"/>
          </a:p>
        </p:txBody>
      </p:sp>
    </p:spTree>
    <p:extLst>
      <p:ext uri="{BB962C8B-B14F-4D97-AF65-F5344CB8AC3E}">
        <p14:creationId xmlns:p14="http://schemas.microsoft.com/office/powerpoint/2010/main" val="2573923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b="1" dirty="0" smtClean="0"/>
              <a:t>&lt;aside&gt; </a:t>
            </a:r>
            <a:r>
              <a:rPr lang="en-IN" b="0" dirty="0" smtClean="0"/>
              <a:t>is secondary</a:t>
            </a:r>
            <a:r>
              <a:rPr lang="en-IN" b="0" baseline="0" dirty="0" smtClean="0"/>
              <a:t> or tangential content which could be considered separate from but indirectly related to the main content. This type of content is often represented in sidebars.</a:t>
            </a:r>
          </a:p>
          <a:p>
            <a:pPr marL="158750" indent="0">
              <a:buNone/>
            </a:pPr>
            <a:endParaRPr lang="en-IN" b="0" baseline="0" dirty="0" smtClean="0"/>
          </a:p>
          <a:p>
            <a:pPr marL="158750" indent="0">
              <a:buNone/>
            </a:pPr>
            <a:r>
              <a:rPr lang="en-IN" b="0" baseline="0" dirty="0" smtClean="0"/>
              <a:t>When an &lt;aside&gt; tag is used within an &lt;article&gt; tag, the content of the &lt;aside&gt; should be specifically related to that article.</a:t>
            </a:r>
          </a:p>
          <a:p>
            <a:pPr marL="158750" indent="0">
              <a:buNone/>
            </a:pPr>
            <a:endParaRPr lang="en-IN" b="0" baseline="0" dirty="0" smtClean="0"/>
          </a:p>
          <a:p>
            <a:pPr marL="158750" indent="0">
              <a:buNone/>
            </a:pPr>
            <a:r>
              <a:rPr lang="en-IN" b="0" baseline="0" dirty="0" smtClean="0"/>
              <a:t>Tip: When an </a:t>
            </a:r>
            <a:r>
              <a:rPr lang="en-IN" b="1" baseline="0" dirty="0" smtClean="0"/>
              <a:t>&lt;aside&gt; </a:t>
            </a:r>
            <a:r>
              <a:rPr lang="en-IN" b="0" baseline="0" dirty="0" smtClean="0"/>
              <a:t>tag is used outside of an &lt;article&gt; tag, its content should be related to the surrounding content.</a:t>
            </a:r>
            <a:endParaRPr lang="en-US" b="1" dirty="0"/>
          </a:p>
        </p:txBody>
      </p:sp>
    </p:spTree>
    <p:extLst>
      <p:ext uri="{BB962C8B-B14F-4D97-AF65-F5344CB8AC3E}">
        <p14:creationId xmlns:p14="http://schemas.microsoft.com/office/powerpoint/2010/main" val="520390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Before HTML5, there was no standard for playing audio files on a</a:t>
            </a:r>
            <a:r>
              <a:rPr lang="en-IN" baseline="0" dirty="0" smtClean="0"/>
              <a:t> webpage. The HTML5 &lt;audio&gt; element specifies a standard for embedding audio in a web page. The HTML5 &lt;audio&gt; element specifies a standard for embedding audio in a web page.</a:t>
            </a:r>
          </a:p>
          <a:p>
            <a:pPr marL="158750" indent="0">
              <a:buNone/>
            </a:pPr>
            <a:endParaRPr lang="en-IN" baseline="0" dirty="0" smtClean="0"/>
          </a:p>
          <a:p>
            <a:pPr marL="158750" indent="0">
              <a:buNone/>
            </a:pPr>
            <a:r>
              <a:rPr lang="en-IN" b="1" baseline="0" dirty="0" smtClean="0"/>
              <a:t>Controls</a:t>
            </a:r>
          </a:p>
          <a:p>
            <a:pPr marL="158750" indent="0">
              <a:buNone/>
            </a:pPr>
            <a:r>
              <a:rPr lang="en-IN" b="0" baseline="0" dirty="0" smtClean="0"/>
              <a:t>Specifies that audio controls should be displayed(such as play/pause button, </a:t>
            </a:r>
            <a:r>
              <a:rPr lang="en-IN" b="0" baseline="0" dirty="0" err="1" smtClean="0"/>
              <a:t>etc</a:t>
            </a:r>
            <a:r>
              <a:rPr lang="en-IN" b="0" baseline="0" dirty="0" smtClean="0"/>
              <a:t>)</a:t>
            </a:r>
          </a:p>
          <a:p>
            <a:pPr marL="158750" indent="0">
              <a:buNone/>
            </a:pPr>
            <a:endParaRPr lang="en-IN" b="0" baseline="0" dirty="0" smtClean="0"/>
          </a:p>
          <a:p>
            <a:pPr marL="158750" indent="0">
              <a:buNone/>
            </a:pPr>
            <a:r>
              <a:rPr lang="en-IN" b="1" baseline="0" dirty="0" err="1" smtClean="0"/>
              <a:t>Autoplay</a:t>
            </a:r>
            <a:endParaRPr lang="en-IN" b="1" baseline="0" dirty="0" smtClean="0"/>
          </a:p>
          <a:p>
            <a:pPr marL="158750" indent="0">
              <a:buNone/>
            </a:pPr>
            <a:r>
              <a:rPr lang="en-IN" b="0" baseline="0" dirty="0" smtClean="0"/>
              <a:t>When this attribute is defined, audio starts playing as soon as its ready, without asking for the visitor’s permission.</a:t>
            </a:r>
          </a:p>
          <a:p>
            <a:pPr marL="158750" indent="0">
              <a:buNone/>
            </a:pPr>
            <a:endParaRPr lang="en-IN" b="0" baseline="0" dirty="0" smtClean="0"/>
          </a:p>
          <a:p>
            <a:pPr marL="158750" indent="0">
              <a:buNone/>
            </a:pPr>
            <a:r>
              <a:rPr lang="en-IN" b="1" baseline="0" dirty="0" smtClean="0"/>
              <a:t>Loop</a:t>
            </a:r>
          </a:p>
          <a:p>
            <a:pPr marL="158750" indent="0">
              <a:buNone/>
            </a:pPr>
            <a:r>
              <a:rPr lang="en-IN" b="0" baseline="0" dirty="0" smtClean="0"/>
              <a:t>This attribute is used to have the audio replay every time it is finished.</a:t>
            </a:r>
          </a:p>
          <a:p>
            <a:pPr marL="158750" indent="0">
              <a:buNone/>
            </a:pPr>
            <a:endParaRPr lang="en-IN" b="0" baseline="0" dirty="0" smtClean="0"/>
          </a:p>
          <a:p>
            <a:pPr marL="158750" indent="0">
              <a:buNone/>
            </a:pPr>
            <a:r>
              <a:rPr lang="en-IN" baseline="0" dirty="0" smtClean="0"/>
              <a:t>Tip: The text between the &lt;audio&gt; and &lt;/audio&gt; tags will display in browser that do not support the &lt;audio&gt; element.</a:t>
            </a:r>
          </a:p>
          <a:p>
            <a:pPr marL="158750" indent="0">
              <a:buNone/>
            </a:pPr>
            <a:endParaRPr lang="en-US" dirty="0"/>
          </a:p>
        </p:txBody>
      </p:sp>
    </p:spTree>
    <p:extLst>
      <p:ext uri="{BB962C8B-B14F-4D97-AF65-F5344CB8AC3E}">
        <p14:creationId xmlns:p14="http://schemas.microsoft.com/office/powerpoint/2010/main" val="695004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The video element is similar to the audio element.</a:t>
            </a:r>
            <a:r>
              <a:rPr lang="en-US" baseline="0" dirty="0" smtClean="0"/>
              <a:t> You can specify the video source </a:t>
            </a:r>
            <a:r>
              <a:rPr lang="en-US" baseline="0" dirty="0" err="1" smtClean="0"/>
              <a:t>url</a:t>
            </a:r>
            <a:r>
              <a:rPr lang="en-US" baseline="0" dirty="0" smtClean="0"/>
              <a:t> using an attribute in a video element, or using source elements inside the video element</a:t>
            </a:r>
          </a:p>
          <a:p>
            <a:pPr marL="158750" indent="0">
              <a:buNone/>
            </a:pPr>
            <a:endParaRPr lang="en-IN" baseline="0" dirty="0" smtClean="0"/>
          </a:p>
          <a:p>
            <a:pPr marL="158750" indent="0">
              <a:buNone/>
            </a:pPr>
            <a:r>
              <a:rPr lang="en-IN" baseline="0" dirty="0" smtClean="0"/>
              <a:t>Another aspect shared by both audio and video elements is that each ahs controls, </a:t>
            </a:r>
            <a:r>
              <a:rPr lang="en-IN" baseline="0" dirty="0" err="1" smtClean="0"/>
              <a:t>autoplay</a:t>
            </a:r>
            <a:r>
              <a:rPr lang="en-IN" baseline="0" dirty="0" smtClean="0"/>
              <a:t> and loop attributes.</a:t>
            </a:r>
          </a:p>
          <a:p>
            <a:pPr marL="158750" indent="0">
              <a:buNone/>
            </a:pPr>
            <a:endParaRPr lang="en-IN" baseline="0" dirty="0" smtClean="0"/>
          </a:p>
          <a:p>
            <a:pPr marL="158750" indent="0">
              <a:buNone/>
            </a:pPr>
            <a:r>
              <a:rPr lang="en-IN" baseline="0" dirty="0" smtClean="0"/>
              <a:t>Tip: Another aspect that audio and video elements have in common is that the major browsers do not all support the same file types. IF the browser does not support the first video type, it will try the next one.</a:t>
            </a:r>
          </a:p>
          <a:p>
            <a:pPr marL="158750" indent="0">
              <a:buNone/>
            </a:pPr>
            <a:endParaRPr lang="en-IN" dirty="0" smtClean="0"/>
          </a:p>
        </p:txBody>
      </p:sp>
    </p:spTree>
    <p:extLst>
      <p:ext uri="{BB962C8B-B14F-4D97-AF65-F5344CB8AC3E}">
        <p14:creationId xmlns:p14="http://schemas.microsoft.com/office/powerpoint/2010/main" val="1587330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IN" dirty="0" smtClean="0"/>
              <a:t>The &lt;progress&gt; element provides the ability to create progress</a:t>
            </a:r>
            <a:r>
              <a:rPr lang="en-IN" baseline="0" dirty="0" smtClean="0"/>
              <a:t> bars on the web. The progress element can be used within headings, paragraphs , or anywhere else in the body.</a:t>
            </a:r>
          </a:p>
          <a:p>
            <a:pPr marL="158750" indent="0">
              <a:buNone/>
            </a:pPr>
            <a:endParaRPr lang="en-IN" baseline="0" dirty="0" smtClean="0"/>
          </a:p>
          <a:p>
            <a:pPr marL="158750" indent="0">
              <a:buNone/>
            </a:pPr>
            <a:r>
              <a:rPr lang="en-IN" b="1" baseline="0" dirty="0" smtClean="0"/>
              <a:t>Progress Element Attributes</a:t>
            </a:r>
          </a:p>
          <a:p>
            <a:pPr marL="158750" indent="0">
              <a:buNone/>
            </a:pPr>
            <a:r>
              <a:rPr lang="en-IN" b="1" baseline="0" dirty="0" smtClean="0"/>
              <a:t>Value: </a:t>
            </a:r>
            <a:r>
              <a:rPr lang="en-IN" b="0" baseline="0" dirty="0" smtClean="0"/>
              <a:t>Specifies how much of the task has been completed</a:t>
            </a:r>
          </a:p>
          <a:p>
            <a:pPr marL="158750" indent="0">
              <a:buNone/>
            </a:pPr>
            <a:r>
              <a:rPr lang="en-IN" b="1" baseline="0" dirty="0" smtClean="0"/>
              <a:t>Max: </a:t>
            </a:r>
            <a:r>
              <a:rPr lang="en-IN" b="0" baseline="0" dirty="0" smtClean="0"/>
              <a:t>Specifies how much work the task requires in total.</a:t>
            </a:r>
          </a:p>
          <a:p>
            <a:pPr marL="158750" indent="0">
              <a:buNone/>
            </a:pPr>
            <a:endParaRPr lang="en-IN" b="0" baseline="0" dirty="0" smtClean="0"/>
          </a:p>
          <a:p>
            <a:pPr marL="158750" indent="0">
              <a:buNone/>
            </a:pPr>
            <a:endParaRPr lang="en-IN" b="0" baseline="0" dirty="0" smtClean="0"/>
          </a:p>
          <a:p>
            <a:pPr marL="158750" indent="0">
              <a:buNone/>
            </a:pPr>
            <a:r>
              <a:rPr lang="en-IN" b="0" baseline="0" dirty="0" smtClean="0"/>
              <a:t>Tip: Use the &lt;progress&gt; tag in conjunction with </a:t>
            </a:r>
            <a:r>
              <a:rPr lang="en-IN" b="0" baseline="0" dirty="0" err="1" smtClean="0"/>
              <a:t>javascript</a:t>
            </a:r>
            <a:r>
              <a:rPr lang="en-IN" b="0" baseline="0" dirty="0" smtClean="0"/>
              <a:t> to dynamically display tasks progress.</a:t>
            </a:r>
            <a:endParaRPr lang="en-US" b="1" dirty="0"/>
          </a:p>
        </p:txBody>
      </p:sp>
    </p:spTree>
    <p:extLst>
      <p:ext uri="{BB962C8B-B14F-4D97-AF65-F5344CB8AC3E}">
        <p14:creationId xmlns:p14="http://schemas.microsoft.com/office/powerpoint/2010/main" val="1612017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IN" dirty="0" smtClean="0"/>
              <a:t>In</a:t>
            </a:r>
            <a:r>
              <a:rPr lang="en-IN" baseline="0" dirty="0" smtClean="0"/>
              <a:t> HTML 5 web storage , websites can store data on user’s local computer. Before HTML5 , we had to use JavaScript cookies to achieve this functionality.</a:t>
            </a:r>
          </a:p>
          <a:p>
            <a:pPr marL="158750" indent="0">
              <a:buNone/>
            </a:pPr>
            <a:endParaRPr lang="en-IN" baseline="0" dirty="0" smtClean="0"/>
          </a:p>
          <a:p>
            <a:pPr marL="158750" indent="0">
              <a:buNone/>
            </a:pPr>
            <a:r>
              <a:rPr lang="en-IN" baseline="0" dirty="0" smtClean="0"/>
              <a:t>Types of Web Storage Objects</a:t>
            </a:r>
          </a:p>
          <a:p>
            <a:pPr marL="158750" indent="0">
              <a:buNone/>
            </a:pPr>
            <a:endParaRPr lang="en-IN" baseline="0" dirty="0" smtClean="0"/>
          </a:p>
          <a:p>
            <a:pPr marL="457200" indent="-298450"/>
            <a:r>
              <a:rPr lang="en-IN" b="1" baseline="0" dirty="0" err="1" smtClean="0"/>
              <a:t>sessionStorage</a:t>
            </a:r>
            <a:r>
              <a:rPr lang="en-IN" b="1" baseline="0" dirty="0" smtClean="0"/>
              <a:t>()</a:t>
            </a:r>
          </a:p>
          <a:p>
            <a:pPr marL="158750" indent="0">
              <a:buNone/>
            </a:pPr>
            <a:r>
              <a:rPr lang="en-IN" b="1" baseline="0" dirty="0" smtClean="0"/>
              <a:t>        </a:t>
            </a:r>
            <a:r>
              <a:rPr lang="en-IN" b="0" baseline="0" dirty="0" smtClean="0"/>
              <a:t>Session Storage is destroyed once the user closes the browser</a:t>
            </a:r>
          </a:p>
          <a:p>
            <a:pPr marL="457200" indent="-298450"/>
            <a:r>
              <a:rPr lang="en-IN" b="1" baseline="0" dirty="0" err="1" smtClean="0"/>
              <a:t>localStorage</a:t>
            </a:r>
            <a:r>
              <a:rPr lang="en-IN" b="1" baseline="0" dirty="0" smtClean="0"/>
              <a:t>()</a:t>
            </a:r>
          </a:p>
          <a:p>
            <a:pPr marL="158750" indent="0">
              <a:buNone/>
            </a:pPr>
            <a:r>
              <a:rPr lang="en-IN" b="1" baseline="0" dirty="0" smtClean="0"/>
              <a:t>        </a:t>
            </a:r>
            <a:r>
              <a:rPr lang="en-IN" b="0" baseline="0" dirty="0" smtClean="0"/>
              <a:t>Local Storage stores data with no expiration date.</a:t>
            </a:r>
          </a:p>
          <a:p>
            <a:pPr marL="158750" indent="0">
              <a:buNone/>
            </a:pPr>
            <a:endParaRPr lang="en-IN" b="0" baseline="0" dirty="0" smtClean="0"/>
          </a:p>
          <a:p>
            <a:pPr marL="158750" indent="0">
              <a:buNone/>
            </a:pPr>
            <a:r>
              <a:rPr lang="en-IN" b="0" baseline="0" dirty="0" smtClean="0"/>
              <a:t>The syntax for web store for both local and session storage is very simple and similar. The data is stores as key/value pairs.</a:t>
            </a:r>
          </a:p>
          <a:p>
            <a:pPr marL="158750" indent="0">
              <a:buNone/>
            </a:pPr>
            <a:endParaRPr lang="en-IN" b="0" baseline="0" dirty="0" smtClean="0"/>
          </a:p>
          <a:p>
            <a:pPr marL="158750" indent="0">
              <a:buNone/>
            </a:pPr>
            <a:r>
              <a:rPr lang="en-IN" b="1" baseline="0" dirty="0" smtClean="0"/>
              <a:t>Storing a Value:</a:t>
            </a:r>
          </a:p>
          <a:p>
            <a:pPr marL="158750" indent="0">
              <a:buNone/>
            </a:pPr>
            <a:r>
              <a:rPr lang="en-IN" b="0" baseline="0" dirty="0" smtClean="0"/>
              <a:t>	</a:t>
            </a:r>
            <a:r>
              <a:rPr lang="en-IN" b="0" baseline="0" dirty="0" err="1" smtClean="0"/>
              <a:t>localStorage.setItem</a:t>
            </a:r>
            <a:r>
              <a:rPr lang="en-IN" b="0" baseline="0" dirty="0" smtClean="0"/>
              <a:t>(“key1”,”value1”);</a:t>
            </a:r>
          </a:p>
          <a:p>
            <a:pPr marL="158750" indent="0">
              <a:buNone/>
            </a:pPr>
            <a:r>
              <a:rPr lang="en-IN" b="1" baseline="0" dirty="0" smtClean="0"/>
              <a:t>Getting a Value:</a:t>
            </a:r>
          </a:p>
          <a:p>
            <a:pPr marL="158750" indent="0">
              <a:buNone/>
            </a:pPr>
            <a:r>
              <a:rPr lang="en-IN" b="0" baseline="0" dirty="0" smtClean="0"/>
              <a:t>	alert(</a:t>
            </a:r>
            <a:r>
              <a:rPr lang="en-IN" b="0" baseline="0" dirty="0" err="1" smtClean="0"/>
              <a:t>localStorage.getItem</a:t>
            </a:r>
            <a:r>
              <a:rPr lang="en-IN" b="0" baseline="0" dirty="0" smtClean="0"/>
              <a:t>(“key1”));</a:t>
            </a:r>
          </a:p>
          <a:p>
            <a:pPr marL="158750" indent="0">
              <a:buNone/>
            </a:pPr>
            <a:r>
              <a:rPr lang="en-IN" b="1" baseline="0" dirty="0" smtClean="0"/>
              <a:t>Removing a Value:</a:t>
            </a:r>
          </a:p>
          <a:p>
            <a:pPr marL="158750" indent="0">
              <a:buNone/>
            </a:pPr>
            <a:r>
              <a:rPr lang="en-IN" b="0" baseline="0" dirty="0" smtClean="0"/>
              <a:t>	</a:t>
            </a:r>
            <a:r>
              <a:rPr lang="en-IN" b="0" baseline="0" dirty="0" err="1" smtClean="0"/>
              <a:t>localStorage.removeItem</a:t>
            </a:r>
            <a:r>
              <a:rPr lang="en-IN" b="0" baseline="0" dirty="0" smtClean="0"/>
              <a:t>(“key1”);</a:t>
            </a:r>
          </a:p>
          <a:p>
            <a:pPr marL="158750" indent="0">
              <a:buNone/>
            </a:pPr>
            <a:r>
              <a:rPr lang="en-IN" b="1" baseline="0" dirty="0" smtClean="0"/>
              <a:t>Removing all Values:</a:t>
            </a:r>
          </a:p>
          <a:p>
            <a:pPr marL="158750" indent="0">
              <a:buNone/>
            </a:pPr>
            <a:r>
              <a:rPr lang="en-IN" b="0" baseline="0" dirty="0" smtClean="0"/>
              <a:t>	</a:t>
            </a:r>
            <a:r>
              <a:rPr lang="en-IN" b="0" baseline="0" dirty="0" err="1" smtClean="0"/>
              <a:t>localStorage.clear</a:t>
            </a:r>
            <a:r>
              <a:rPr lang="en-IN" b="0" baseline="0" dirty="0" smtClean="0"/>
              <a:t>();</a:t>
            </a:r>
          </a:p>
          <a:p>
            <a:pPr marL="158750" indent="0">
              <a:buNone/>
            </a:pPr>
            <a:endParaRPr lang="en-IN" b="1" baseline="0" dirty="0" smtClean="0"/>
          </a:p>
          <a:p>
            <a:pPr marL="158750" indent="0">
              <a:buNone/>
            </a:pPr>
            <a:r>
              <a:rPr lang="en-IN" baseline="0" dirty="0" smtClean="0"/>
              <a:t>Tip: The same syntax applies to the session storage, with one difference: instead of </a:t>
            </a:r>
            <a:r>
              <a:rPr lang="en-IN" baseline="0" dirty="0" err="1" smtClean="0"/>
              <a:t>localStorage</a:t>
            </a:r>
            <a:r>
              <a:rPr lang="en-IN" baseline="0" dirty="0" smtClean="0"/>
              <a:t> , </a:t>
            </a:r>
            <a:r>
              <a:rPr lang="en-IN" baseline="0" dirty="0" err="1" smtClean="0"/>
              <a:t>sessionStorage</a:t>
            </a:r>
            <a:r>
              <a:rPr lang="en-IN" baseline="0" dirty="0" smtClean="0"/>
              <a:t> is used. </a:t>
            </a:r>
          </a:p>
          <a:p>
            <a:pPr marL="158750" indent="0">
              <a:buNone/>
            </a:pPr>
            <a:r>
              <a:rPr lang="en-IN" baseline="0" dirty="0" smtClean="0"/>
              <a:t>Tip: Local Storage is per domain. All pages from one domain can store and access the same data. </a:t>
            </a:r>
            <a:endParaRPr lang="en-US" dirty="0"/>
          </a:p>
        </p:txBody>
      </p:sp>
    </p:spTree>
    <p:extLst>
      <p:ext uri="{BB962C8B-B14F-4D97-AF65-F5344CB8AC3E}">
        <p14:creationId xmlns:p14="http://schemas.microsoft.com/office/powerpoint/2010/main" val="4885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Shape 17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Talking about the history of HTML we need to understand why it was build. We know internet allows different computers all around the world to be connected. And this includes all sort of things like  TCPIP, DNS, name resolution, an IP addresses, all that good low level stuff that allows the computers to be connected. And it was all generated back for defense so they could connect their computers and share information. Now on top of that we had the World Wide Web which was essentially created by this man, Tim Berners-Lee and the Web, the World Wide Web is actually made up of a few different things. </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 sz="1200" b="1" i="0" u="none" strike="noStrike" cap="none" dirty="0">
                <a:solidFill>
                  <a:schemeClr val="dk1"/>
                </a:solidFill>
                <a:latin typeface="Calibri"/>
                <a:ea typeface="Calibri"/>
                <a:cs typeface="Calibri"/>
                <a:sym typeface="Calibri"/>
              </a:rPr>
              <a:t>HTML is the language that we use to create documents that we want to share across the World Wide Web </a:t>
            </a:r>
            <a:r>
              <a:rPr lang="en" sz="1200" b="0" i="0" u="none" strike="noStrike" cap="none" dirty="0">
                <a:solidFill>
                  <a:schemeClr val="dk1"/>
                </a:solidFill>
                <a:latin typeface="Calibri"/>
                <a:ea typeface="Calibri"/>
                <a:cs typeface="Calibri"/>
                <a:sym typeface="Calibri"/>
              </a:rPr>
              <a:t>or more appropriately across the internet. We want to share these documents using this underlying network topology. </a:t>
            </a:r>
            <a:endParaRPr sz="1200" b="0" i="0" u="none" strike="noStrike" cap="none" dirty="0">
              <a:solidFill>
                <a:schemeClr val="dk1"/>
              </a:solidFill>
              <a:latin typeface="Calibri"/>
              <a:ea typeface="Calibri"/>
              <a:cs typeface="Calibri"/>
              <a:sym typeface="Calibri"/>
            </a:endParaRPr>
          </a:p>
        </p:txBody>
      </p:sp>
      <p:sp>
        <p:nvSpPr>
          <p:cNvPr id="175" name="Shape 17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5471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In</a:t>
            </a:r>
            <a:r>
              <a:rPr lang="en-IN" baseline="0" dirty="0" smtClean="0"/>
              <a:t> HTML 5, the </a:t>
            </a:r>
            <a:r>
              <a:rPr lang="en-IN" baseline="0" dirty="0" err="1" smtClean="0"/>
              <a:t>GeoLocation</a:t>
            </a:r>
            <a:r>
              <a:rPr lang="en-IN" baseline="0" dirty="0" smtClean="0"/>
              <a:t> API is used to obtain the user’s geographical location. Since this can compromise user privacy, the option is not available unless the user approves it.</a:t>
            </a:r>
          </a:p>
          <a:p>
            <a:pPr marL="158750" indent="0">
              <a:buNone/>
            </a:pPr>
            <a:endParaRPr lang="en-IN" baseline="0" dirty="0" smtClean="0"/>
          </a:p>
          <a:p>
            <a:pPr marL="158750" indent="0">
              <a:buNone/>
            </a:pPr>
            <a:r>
              <a:rPr lang="en-IN" baseline="0" dirty="0" smtClean="0"/>
              <a:t>Tip: Geolocation is much more accurate for devices with GPS, like smartphones.</a:t>
            </a:r>
          </a:p>
          <a:p>
            <a:pPr marL="158750" indent="0">
              <a:buNone/>
            </a:pPr>
            <a:endParaRPr lang="en-IN" baseline="0" dirty="0" smtClean="0"/>
          </a:p>
          <a:p>
            <a:pPr marL="158750" indent="0">
              <a:buNone/>
            </a:pPr>
            <a:r>
              <a:rPr lang="en-IN" baseline="0" dirty="0" smtClean="0"/>
              <a:t>The Geolocation API’s main method us </a:t>
            </a:r>
            <a:r>
              <a:rPr lang="en-IN" baseline="0" dirty="0" err="1" smtClean="0"/>
              <a:t>getCurrentPosition</a:t>
            </a:r>
            <a:r>
              <a:rPr lang="en-IN" baseline="0" dirty="0" smtClean="0"/>
              <a:t>, which retrieves the current </a:t>
            </a:r>
            <a:r>
              <a:rPr lang="en-IN" baseline="0" dirty="0" err="1" smtClean="0"/>
              <a:t>geopgraphic</a:t>
            </a:r>
            <a:r>
              <a:rPr lang="en-IN" baseline="0" dirty="0" smtClean="0"/>
              <a:t> location of the user’s device.</a:t>
            </a:r>
          </a:p>
          <a:p>
            <a:pPr marL="158750" indent="0">
              <a:buNone/>
            </a:pPr>
            <a:endParaRPr lang="en-IN" baseline="0" dirty="0" smtClean="0"/>
          </a:p>
          <a:p>
            <a:pPr marL="158750" indent="0">
              <a:buNone/>
            </a:pPr>
            <a:r>
              <a:rPr lang="en-IN" baseline="0" dirty="0" smtClean="0"/>
              <a:t>Parameters</a:t>
            </a:r>
            <a:endParaRPr lang="en-US" dirty="0"/>
          </a:p>
        </p:txBody>
      </p:sp>
    </p:spTree>
    <p:extLst>
      <p:ext uri="{BB962C8B-B14F-4D97-AF65-F5344CB8AC3E}">
        <p14:creationId xmlns:p14="http://schemas.microsoft.com/office/powerpoint/2010/main" val="3639460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HTML5 brings many features</a:t>
            </a:r>
            <a:r>
              <a:rPr lang="en-IN" baseline="0" dirty="0" smtClean="0"/>
              <a:t> and improvements to web form creation. There are new attributes and input types that were introduced to help create better experiences for web users.</a:t>
            </a:r>
          </a:p>
          <a:p>
            <a:pPr marL="158750" indent="0">
              <a:buNone/>
            </a:pPr>
            <a:endParaRPr lang="en-IN" baseline="0" dirty="0" smtClean="0"/>
          </a:p>
          <a:p>
            <a:pPr marL="158750" indent="0">
              <a:buNone/>
            </a:pPr>
            <a:r>
              <a:rPr lang="en-IN" baseline="0" dirty="0" smtClean="0"/>
              <a:t>HTML5 has introduced a new attribute called placeholder. On &lt;input&gt; and &lt;</a:t>
            </a:r>
            <a:r>
              <a:rPr lang="en-IN" baseline="0" dirty="0" err="1" smtClean="0"/>
              <a:t>textarea</a:t>
            </a:r>
            <a:r>
              <a:rPr lang="en-IN" baseline="0" dirty="0" smtClean="0"/>
              <a:t>&gt; elements, this attribute provides a hint to the user of what information can be entered into the field.</a:t>
            </a:r>
          </a:p>
          <a:p>
            <a:pPr marL="158750" indent="0">
              <a:buNone/>
            </a:pPr>
            <a:endParaRPr lang="en-IN" baseline="0" dirty="0" smtClean="0"/>
          </a:p>
          <a:p>
            <a:pPr marL="158750" indent="0">
              <a:buNone/>
            </a:pPr>
            <a:r>
              <a:rPr lang="en-IN" baseline="0" dirty="0" smtClean="0"/>
              <a:t>The autofocus attribute makes the desired input focus when the form loads.</a:t>
            </a:r>
            <a:endParaRPr lang="en-US" dirty="0"/>
          </a:p>
        </p:txBody>
      </p:sp>
    </p:spTree>
    <p:extLst>
      <p:ext uri="{BB962C8B-B14F-4D97-AF65-F5344CB8AC3E}">
        <p14:creationId xmlns:p14="http://schemas.microsoft.com/office/powerpoint/2010/main" val="3969597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IN" dirty="0" smtClean="0"/>
              <a:t>The form will not</a:t>
            </a:r>
            <a:r>
              <a:rPr lang="en-IN" baseline="0" dirty="0" smtClean="0"/>
              <a:t> be submitted without filling in the required fields.</a:t>
            </a:r>
          </a:p>
          <a:p>
            <a:pPr marL="158750" indent="0">
              <a:buNone/>
            </a:pPr>
            <a:endParaRPr lang="en-IN" baseline="0" dirty="0" smtClean="0"/>
          </a:p>
          <a:p>
            <a:pPr marL="158750" indent="0">
              <a:buNone/>
            </a:pPr>
            <a:r>
              <a:rPr lang="en-IN" baseline="0" dirty="0" smtClean="0"/>
              <a:t>Tip: The autocomplete attribute specifies whether a form or input field should have autocomplete tuned on or off. When autocomplete is on, the browser automatically complete values based on values that the user has entered before.</a:t>
            </a:r>
          </a:p>
          <a:p>
            <a:pPr marL="158750" indent="0">
              <a:buNone/>
            </a:pPr>
            <a:endParaRPr lang="en-IN" baseline="0" dirty="0" smtClean="0"/>
          </a:p>
          <a:p>
            <a:pPr marL="158750" indent="0">
              <a:buNone/>
            </a:pPr>
            <a:r>
              <a:rPr lang="en-IN" b="1" baseline="0" dirty="0" smtClean="0"/>
              <a:t>HTML5 added several new input types:</a:t>
            </a:r>
          </a:p>
          <a:p>
            <a:pPr marL="457200" indent="-298450">
              <a:buFont typeface="Wingdings" panose="05000000000000000000" pitchFamily="2" charset="2"/>
              <a:buChar char="Ø"/>
            </a:pPr>
            <a:r>
              <a:rPr lang="en-IN" baseline="0" dirty="0" err="1" smtClean="0"/>
              <a:t>color</a:t>
            </a:r>
            <a:endParaRPr lang="en-IN" baseline="0" dirty="0" smtClean="0"/>
          </a:p>
          <a:p>
            <a:pPr marL="457200" indent="-298450">
              <a:buFont typeface="Wingdings" panose="05000000000000000000" pitchFamily="2" charset="2"/>
              <a:buChar char="Ø"/>
            </a:pPr>
            <a:r>
              <a:rPr lang="en-IN" baseline="0" dirty="0" smtClean="0"/>
              <a:t> date</a:t>
            </a:r>
          </a:p>
          <a:p>
            <a:pPr marL="457200" indent="-298450">
              <a:buFont typeface="Wingdings" panose="05000000000000000000" pitchFamily="2" charset="2"/>
              <a:buChar char="Ø"/>
            </a:pPr>
            <a:r>
              <a:rPr lang="en-IN" baseline="0" dirty="0" err="1" smtClean="0"/>
              <a:t>datetime</a:t>
            </a:r>
            <a:endParaRPr lang="en-IN" baseline="0" dirty="0" smtClean="0"/>
          </a:p>
          <a:p>
            <a:pPr marL="457200" indent="-298450">
              <a:buFont typeface="Wingdings" panose="05000000000000000000" pitchFamily="2" charset="2"/>
              <a:buChar char="Ø"/>
            </a:pPr>
            <a:r>
              <a:rPr lang="en-IN" dirty="0" err="1" smtClean="0"/>
              <a:t>datetime</a:t>
            </a:r>
            <a:r>
              <a:rPr lang="en-IN" dirty="0" smtClean="0"/>
              <a:t>-local</a:t>
            </a:r>
          </a:p>
          <a:p>
            <a:pPr marL="457200" indent="-298450">
              <a:buFont typeface="Wingdings" panose="05000000000000000000" pitchFamily="2" charset="2"/>
              <a:buChar char="Ø"/>
            </a:pPr>
            <a:r>
              <a:rPr lang="en-IN" dirty="0" smtClean="0"/>
              <a:t>email</a:t>
            </a:r>
          </a:p>
          <a:p>
            <a:pPr marL="457200" indent="-298450">
              <a:buFont typeface="Wingdings" panose="05000000000000000000" pitchFamily="2" charset="2"/>
              <a:buChar char="Ø"/>
            </a:pPr>
            <a:r>
              <a:rPr lang="en-IN" dirty="0" smtClean="0"/>
              <a:t>month</a:t>
            </a:r>
          </a:p>
          <a:p>
            <a:pPr marL="457200" indent="-298450">
              <a:buFont typeface="Wingdings" panose="05000000000000000000" pitchFamily="2" charset="2"/>
              <a:buChar char="Ø"/>
            </a:pPr>
            <a:r>
              <a:rPr lang="en-IN" dirty="0" smtClean="0"/>
              <a:t>number</a:t>
            </a:r>
          </a:p>
          <a:p>
            <a:pPr marL="457200" indent="-298450">
              <a:buFont typeface="Wingdings" panose="05000000000000000000" pitchFamily="2" charset="2"/>
              <a:buChar char="Ø"/>
            </a:pPr>
            <a:r>
              <a:rPr lang="en-IN" dirty="0" smtClean="0"/>
              <a:t>range</a:t>
            </a:r>
          </a:p>
          <a:p>
            <a:pPr marL="457200" indent="-298450">
              <a:buFont typeface="Wingdings" panose="05000000000000000000" pitchFamily="2" charset="2"/>
              <a:buChar char="Ø"/>
            </a:pPr>
            <a:r>
              <a:rPr lang="en-IN" dirty="0" smtClean="0"/>
              <a:t>search</a:t>
            </a:r>
          </a:p>
          <a:p>
            <a:pPr marL="457200" indent="-298450">
              <a:buFont typeface="Wingdings" panose="05000000000000000000" pitchFamily="2" charset="2"/>
              <a:buChar char="Ø"/>
            </a:pPr>
            <a:r>
              <a:rPr lang="en-IN" dirty="0" err="1" smtClean="0"/>
              <a:t>tel</a:t>
            </a:r>
            <a:endParaRPr lang="en-IN" dirty="0" smtClean="0"/>
          </a:p>
          <a:p>
            <a:pPr marL="457200" indent="-298450">
              <a:buFont typeface="Wingdings" panose="05000000000000000000" pitchFamily="2" charset="2"/>
              <a:buChar char="Ø"/>
            </a:pPr>
            <a:r>
              <a:rPr lang="en-IN" dirty="0" smtClean="0"/>
              <a:t>time</a:t>
            </a:r>
          </a:p>
          <a:p>
            <a:pPr marL="457200" indent="-298450">
              <a:buFont typeface="Wingdings" panose="05000000000000000000" pitchFamily="2" charset="2"/>
              <a:buChar char="Ø"/>
            </a:pPr>
            <a:r>
              <a:rPr lang="en-IN" dirty="0" err="1" smtClean="0"/>
              <a:t>url</a:t>
            </a:r>
            <a:endParaRPr lang="en-IN" dirty="0" smtClean="0"/>
          </a:p>
          <a:p>
            <a:pPr marL="457200" indent="-298450">
              <a:buFont typeface="Wingdings" panose="05000000000000000000" pitchFamily="2" charset="2"/>
              <a:buChar char="Ø"/>
            </a:pPr>
            <a:r>
              <a:rPr lang="en-IN" dirty="0" smtClean="0"/>
              <a:t>week</a:t>
            </a:r>
          </a:p>
          <a:p>
            <a:pPr marL="457200" indent="-298450">
              <a:buFont typeface="Wingdings" panose="05000000000000000000" pitchFamily="2" charset="2"/>
              <a:buChar char="Ø"/>
            </a:pPr>
            <a:endParaRPr lang="en-IN" dirty="0" smtClean="0"/>
          </a:p>
          <a:p>
            <a:pPr marL="158750" indent="0">
              <a:buFont typeface="Wingdings" panose="05000000000000000000" pitchFamily="2" charset="2"/>
              <a:buNone/>
            </a:pPr>
            <a:r>
              <a:rPr lang="en-IN" b="1" dirty="0" smtClean="0"/>
              <a:t>New Input</a:t>
            </a:r>
            <a:r>
              <a:rPr lang="en-IN" b="1" baseline="0" dirty="0" smtClean="0"/>
              <a:t> Attributes in HTML5:</a:t>
            </a:r>
          </a:p>
          <a:p>
            <a:pPr marL="158750" indent="0">
              <a:buFont typeface="Wingdings" panose="05000000000000000000" pitchFamily="2" charset="2"/>
              <a:buNone/>
            </a:pPr>
            <a:endParaRPr lang="en-IN" b="1" baseline="0" dirty="0" smtClean="0"/>
          </a:p>
          <a:p>
            <a:pPr marL="457200" indent="-298450">
              <a:buFont typeface="Wingdings" panose="05000000000000000000" pitchFamily="2" charset="2"/>
              <a:buChar char="Ø"/>
            </a:pPr>
            <a:r>
              <a:rPr lang="en-IN" b="0" baseline="0" dirty="0" err="1" smtClean="0"/>
              <a:t>autfocus</a:t>
            </a:r>
            <a:endParaRPr lang="en-IN" b="0" baseline="0" dirty="0" smtClean="0"/>
          </a:p>
          <a:p>
            <a:pPr marL="457200" indent="-298450">
              <a:buFont typeface="Wingdings" panose="05000000000000000000" pitchFamily="2" charset="2"/>
              <a:buChar char="Ø"/>
            </a:pPr>
            <a:r>
              <a:rPr lang="en-IN" b="0" baseline="0" dirty="0" smtClean="0"/>
              <a:t>form</a:t>
            </a:r>
          </a:p>
          <a:p>
            <a:pPr marL="457200" indent="-298450">
              <a:buFont typeface="Wingdings" panose="05000000000000000000" pitchFamily="2" charset="2"/>
              <a:buChar char="Ø"/>
            </a:pPr>
            <a:r>
              <a:rPr lang="en-IN" b="0" baseline="0" dirty="0" err="1" smtClean="0"/>
              <a:t>formaction</a:t>
            </a:r>
            <a:endParaRPr lang="en-IN" b="0" baseline="0" dirty="0" smtClean="0"/>
          </a:p>
          <a:p>
            <a:pPr marL="457200" indent="-298450">
              <a:buFont typeface="Wingdings" panose="05000000000000000000" pitchFamily="2" charset="2"/>
              <a:buChar char="Ø"/>
            </a:pPr>
            <a:r>
              <a:rPr lang="en-IN" b="0" baseline="0" dirty="0" err="1" smtClean="0"/>
              <a:t>formenctype</a:t>
            </a:r>
            <a:endParaRPr lang="en-IN" b="0" baseline="0" dirty="0" smtClean="0"/>
          </a:p>
          <a:p>
            <a:pPr marL="457200" indent="-298450">
              <a:buFont typeface="Wingdings" panose="05000000000000000000" pitchFamily="2" charset="2"/>
              <a:buChar char="Ø"/>
            </a:pPr>
            <a:r>
              <a:rPr lang="en-IN" b="0" baseline="0" dirty="0" err="1" smtClean="0"/>
              <a:t>frommethod</a:t>
            </a:r>
            <a:endParaRPr lang="en-IN" b="0" baseline="0" dirty="0" smtClean="0"/>
          </a:p>
          <a:p>
            <a:pPr marL="457200" indent="-298450">
              <a:buFont typeface="Wingdings" panose="05000000000000000000" pitchFamily="2" charset="2"/>
              <a:buChar char="Ø"/>
            </a:pPr>
            <a:r>
              <a:rPr lang="en-IN" b="0" baseline="0" dirty="0" err="1" smtClean="0"/>
              <a:t>formnovalidate</a:t>
            </a:r>
            <a:endParaRPr lang="en-IN" b="0" baseline="0" dirty="0" smtClean="0"/>
          </a:p>
          <a:p>
            <a:pPr marL="457200" indent="-298450">
              <a:buFont typeface="Wingdings" panose="05000000000000000000" pitchFamily="2" charset="2"/>
              <a:buChar char="Ø"/>
            </a:pPr>
            <a:r>
              <a:rPr lang="en-IN" b="0" baseline="0" dirty="0" err="1" smtClean="0"/>
              <a:t>formtarget</a:t>
            </a:r>
            <a:endParaRPr lang="en-IN" b="0" baseline="0" dirty="0" smtClean="0"/>
          </a:p>
          <a:p>
            <a:pPr marL="457200" indent="-298450">
              <a:buFont typeface="Wingdings" panose="05000000000000000000" pitchFamily="2" charset="2"/>
              <a:buChar char="Ø"/>
            </a:pPr>
            <a:r>
              <a:rPr lang="en-IN" b="0" baseline="0" dirty="0" smtClean="0"/>
              <a:t>height and width</a:t>
            </a:r>
          </a:p>
          <a:p>
            <a:pPr marL="457200" indent="-298450">
              <a:buFont typeface="Wingdings" panose="05000000000000000000" pitchFamily="2" charset="2"/>
              <a:buChar char="Ø"/>
            </a:pPr>
            <a:r>
              <a:rPr lang="en-IN" b="0" baseline="0" dirty="0" smtClean="0"/>
              <a:t>list</a:t>
            </a:r>
          </a:p>
          <a:p>
            <a:pPr marL="457200" indent="-298450">
              <a:buFont typeface="Wingdings" panose="05000000000000000000" pitchFamily="2" charset="2"/>
              <a:buChar char="Ø"/>
            </a:pPr>
            <a:r>
              <a:rPr lang="en-IN" b="0" baseline="0" dirty="0" smtClean="0"/>
              <a:t>min and max</a:t>
            </a:r>
          </a:p>
          <a:p>
            <a:pPr marL="457200" indent="-298450">
              <a:buFont typeface="Wingdings" panose="05000000000000000000" pitchFamily="2" charset="2"/>
              <a:buChar char="Ø"/>
            </a:pPr>
            <a:r>
              <a:rPr lang="en-IN" b="0" baseline="0" dirty="0" smtClean="0"/>
              <a:t>multiple</a:t>
            </a:r>
          </a:p>
          <a:p>
            <a:pPr marL="457200" indent="-298450">
              <a:buFont typeface="Wingdings" panose="05000000000000000000" pitchFamily="2" charset="2"/>
              <a:buChar char="Ø"/>
            </a:pPr>
            <a:r>
              <a:rPr lang="en-IN" b="0" baseline="0" dirty="0" smtClean="0"/>
              <a:t>pattern</a:t>
            </a:r>
          </a:p>
          <a:p>
            <a:pPr marL="457200" indent="-298450">
              <a:buFont typeface="Wingdings" panose="05000000000000000000" pitchFamily="2" charset="2"/>
              <a:buChar char="Ø"/>
            </a:pPr>
            <a:r>
              <a:rPr lang="en-IN" b="0" baseline="0" dirty="0" smtClean="0"/>
              <a:t>placeholder</a:t>
            </a:r>
          </a:p>
          <a:p>
            <a:pPr marL="457200" indent="-298450">
              <a:buFont typeface="Wingdings" panose="05000000000000000000" pitchFamily="2" charset="2"/>
              <a:buChar char="Ø"/>
            </a:pPr>
            <a:r>
              <a:rPr lang="en-IN" b="0" baseline="0" dirty="0" smtClean="0"/>
              <a:t>required</a:t>
            </a:r>
          </a:p>
          <a:p>
            <a:pPr marL="457200" indent="-298450">
              <a:buFont typeface="Wingdings" panose="05000000000000000000" pitchFamily="2" charset="2"/>
              <a:buChar char="Ø"/>
            </a:pPr>
            <a:r>
              <a:rPr lang="en-IN" b="0" baseline="0" dirty="0" smtClean="0"/>
              <a:t>step</a:t>
            </a:r>
          </a:p>
          <a:p>
            <a:pPr marL="457200" indent="-298450">
              <a:buFont typeface="Wingdings" panose="05000000000000000000" pitchFamily="2" charset="2"/>
              <a:buChar char="Ø"/>
            </a:pPr>
            <a:endParaRPr lang="en-IN" b="0" baseline="0" dirty="0" smtClean="0"/>
          </a:p>
          <a:p>
            <a:pPr marL="457200" indent="-298450">
              <a:buFont typeface="Wingdings" panose="05000000000000000000" pitchFamily="2" charset="2"/>
              <a:buChar char="Ø"/>
            </a:pPr>
            <a:endParaRPr lang="en-IN" b="0" baseline="0" dirty="0" smtClean="0"/>
          </a:p>
          <a:p>
            <a:pPr marL="457200" indent="-298450">
              <a:buFont typeface="Wingdings" panose="05000000000000000000" pitchFamily="2" charset="2"/>
              <a:buChar char="Ø"/>
            </a:pPr>
            <a:endParaRPr lang="en-IN" b="0" baseline="0" dirty="0" smtClean="0"/>
          </a:p>
          <a:p>
            <a:pPr marL="457200" indent="-298450">
              <a:buFont typeface="Wingdings" panose="05000000000000000000" pitchFamily="2" charset="2"/>
              <a:buChar char="Ø"/>
            </a:pPr>
            <a:endParaRPr lang="en-IN" b="0" baseline="0" dirty="0" smtClean="0"/>
          </a:p>
          <a:p>
            <a:pPr marL="457200" indent="-298450">
              <a:buFont typeface="Wingdings" panose="05000000000000000000" pitchFamily="2" charset="2"/>
              <a:buChar char="Ø"/>
            </a:pPr>
            <a:endParaRPr lang="en-IN" b="0" baseline="0" dirty="0" smtClean="0"/>
          </a:p>
          <a:p>
            <a:pPr marL="158750" indent="0">
              <a:buFont typeface="Wingdings" panose="05000000000000000000" pitchFamily="2" charset="2"/>
              <a:buNone/>
            </a:pPr>
            <a:endParaRPr lang="en-IN" dirty="0" smtClean="0"/>
          </a:p>
          <a:p>
            <a:pPr marL="457200" indent="-298450">
              <a:buFont typeface="Wingdings" panose="05000000000000000000" pitchFamily="2" charset="2"/>
              <a:buChar char="Ø"/>
            </a:pPr>
            <a:endParaRPr lang="en-US" dirty="0"/>
          </a:p>
        </p:txBody>
      </p:sp>
    </p:spTree>
    <p:extLst>
      <p:ext uri="{BB962C8B-B14F-4D97-AF65-F5344CB8AC3E}">
        <p14:creationId xmlns:p14="http://schemas.microsoft.com/office/powerpoint/2010/main" val="1474181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The new search input type can be used to create a search</a:t>
            </a:r>
            <a:r>
              <a:rPr lang="en-IN" baseline="0" dirty="0" smtClean="0"/>
              <a:t> box.</a:t>
            </a:r>
          </a:p>
          <a:p>
            <a:pPr marL="158750" indent="0">
              <a:buNone/>
            </a:pPr>
            <a:endParaRPr lang="en-IN" baseline="0" dirty="0" smtClean="0"/>
          </a:p>
          <a:p>
            <a:pPr marL="158750" indent="0">
              <a:buNone/>
            </a:pPr>
            <a:r>
              <a:rPr lang="en-IN" baseline="0" dirty="0" smtClean="0"/>
              <a:t>The &lt;</a:t>
            </a:r>
            <a:r>
              <a:rPr lang="en-IN" baseline="0" dirty="0" err="1" smtClean="0"/>
              <a:t>datalist</a:t>
            </a:r>
            <a:r>
              <a:rPr lang="en-IN" baseline="0" dirty="0" smtClean="0"/>
              <a:t>&gt; tag can be used to define a list of pre-defined options for the search field.</a:t>
            </a:r>
          </a:p>
          <a:p>
            <a:pPr marL="158750" indent="0">
              <a:buNone/>
            </a:pPr>
            <a:endParaRPr lang="en-IN" baseline="0" dirty="0" smtClean="0"/>
          </a:p>
          <a:p>
            <a:pPr marL="158750" indent="0">
              <a:buNone/>
            </a:pPr>
            <a:endParaRPr lang="en-US" dirty="0"/>
          </a:p>
        </p:txBody>
      </p:sp>
    </p:spTree>
    <p:extLst>
      <p:ext uri="{BB962C8B-B14F-4D97-AF65-F5344CB8AC3E}">
        <p14:creationId xmlns:p14="http://schemas.microsoft.com/office/powerpoint/2010/main" val="177114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smtClean="0"/>
              <a:pPr>
                <a:defRPr/>
              </a:pPr>
              <a:t>34</a:t>
            </a:fld>
            <a:endParaRPr lang="en-IN"/>
          </a:p>
        </p:txBody>
      </p:sp>
    </p:spTree>
    <p:extLst>
      <p:ext uri="{BB962C8B-B14F-4D97-AF65-F5344CB8AC3E}">
        <p14:creationId xmlns:p14="http://schemas.microsoft.com/office/powerpoint/2010/main" val="1370789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CSS is the acronym for "Cascading Style Sheet“.it is </a:t>
            </a:r>
            <a:r>
              <a:rPr lang="en-US" sz="1200" b="0" i="0" kern="1200" dirty="0" err="1"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a simple design language intended to simplify the process of making web pages presentable.</a:t>
            </a:r>
          </a:p>
          <a:p>
            <a:r>
              <a:rPr lang="en-US" sz="1200" b="0" i="0" kern="1200" dirty="0" smtClean="0">
                <a:solidFill>
                  <a:schemeClr val="tx1"/>
                </a:solidFill>
                <a:effectLst/>
                <a:latin typeface="+mn-lt"/>
                <a:ea typeface="+mn-ea"/>
                <a:cs typeface="+mn-cs"/>
              </a:rPr>
              <a:t>CSS handles the look and feel part of a web page. CSS was invented by </a:t>
            </a:r>
            <a:r>
              <a:rPr lang="en-US" sz="1200" b="1" i="0" kern="1200" dirty="0" err="1" smtClean="0">
                <a:solidFill>
                  <a:schemeClr val="tx1"/>
                </a:solidFill>
                <a:effectLst/>
                <a:latin typeface="+mn-lt"/>
                <a:ea typeface="+mn-ea"/>
                <a:cs typeface="+mn-cs"/>
              </a:rPr>
              <a:t>Håkon</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Wium</a:t>
            </a:r>
            <a:r>
              <a:rPr lang="en-US" sz="1200" b="1" i="0" kern="1200" dirty="0" smtClean="0">
                <a:solidFill>
                  <a:schemeClr val="tx1"/>
                </a:solidFill>
                <a:effectLst/>
                <a:latin typeface="+mn-lt"/>
                <a:ea typeface="+mn-ea"/>
                <a:cs typeface="+mn-cs"/>
              </a:rPr>
              <a:t> Lie </a:t>
            </a:r>
            <a:r>
              <a:rPr lang="en-US" sz="1200" b="0" i="0" kern="1200" dirty="0" smtClean="0">
                <a:solidFill>
                  <a:schemeClr val="tx1"/>
                </a:solidFill>
                <a:effectLst/>
                <a:latin typeface="+mn-lt"/>
                <a:ea typeface="+mn-ea"/>
                <a:cs typeface="+mn-cs"/>
              </a:rPr>
              <a:t>on</a:t>
            </a:r>
            <a:r>
              <a:rPr lang="en-US" sz="1200" b="0" i="0" kern="1200" baseline="0" dirty="0" smtClean="0">
                <a:solidFill>
                  <a:schemeClr val="tx1"/>
                </a:solidFill>
                <a:effectLst/>
                <a:latin typeface="+mn-lt"/>
                <a:ea typeface="+mn-ea"/>
                <a:cs typeface="+mn-cs"/>
              </a:rPr>
              <a:t> 1994 and maintains through a group called </a:t>
            </a:r>
            <a:r>
              <a:rPr lang="en-US" sz="1200" b="0" i="0" kern="1200" dirty="0" smtClean="0">
                <a:solidFill>
                  <a:schemeClr val="tx1"/>
                </a:solidFill>
                <a:effectLst/>
                <a:latin typeface="+mn-lt"/>
                <a:ea typeface="+mn-ea"/>
                <a:cs typeface="+mn-cs"/>
              </a:rPr>
              <a:t>CSS Working Group.</a:t>
            </a:r>
          </a:p>
          <a:p>
            <a:r>
              <a:rPr lang="en-US" sz="1200" b="1" i="0" kern="1200" dirty="0" smtClean="0">
                <a:solidFill>
                  <a:schemeClr val="tx1"/>
                </a:solidFill>
                <a:effectLst/>
                <a:latin typeface="+mn-lt"/>
                <a:ea typeface="+mn-ea"/>
                <a:cs typeface="+mn-cs"/>
              </a:rPr>
              <a:t>Advantages:-</a:t>
            </a:r>
          </a:p>
          <a:p>
            <a:r>
              <a:rPr lang="en-US" sz="1200" b="1" i="0" kern="1200" dirty="0" smtClean="0">
                <a:solidFill>
                  <a:schemeClr val="tx1"/>
                </a:solidFill>
                <a:effectLst/>
                <a:latin typeface="+mn-lt"/>
                <a:ea typeface="+mn-ea"/>
                <a:cs typeface="+mn-cs"/>
              </a:rPr>
              <a:t>CSS saves time</a:t>
            </a:r>
            <a:r>
              <a:rPr lang="en-US" sz="1200" b="0" i="0" kern="1200" dirty="0" smtClean="0">
                <a:solidFill>
                  <a:schemeClr val="tx1"/>
                </a:solidFill>
                <a:effectLst/>
                <a:latin typeface="+mn-lt"/>
                <a:ea typeface="+mn-ea"/>
                <a:cs typeface="+mn-cs"/>
              </a:rPr>
              <a:t> − You can write CSS once and then reuse same sheet in multiple HTML pages.</a:t>
            </a:r>
          </a:p>
          <a:p>
            <a:r>
              <a:rPr lang="en-US" sz="1200" b="1" i="0" kern="1200" dirty="0" smtClean="0">
                <a:solidFill>
                  <a:schemeClr val="tx1"/>
                </a:solidFill>
                <a:effectLst/>
                <a:latin typeface="+mn-lt"/>
                <a:ea typeface="+mn-ea"/>
                <a:cs typeface="+mn-cs"/>
              </a:rPr>
              <a:t>Pages load faster</a:t>
            </a:r>
            <a:r>
              <a:rPr lang="en-US" sz="1200" b="0" i="0" kern="1200" dirty="0" smtClean="0">
                <a:solidFill>
                  <a:schemeClr val="tx1"/>
                </a:solidFill>
                <a:effectLst/>
                <a:latin typeface="+mn-lt"/>
                <a:ea typeface="+mn-ea"/>
                <a:cs typeface="+mn-cs"/>
              </a:rPr>
              <a:t> − If you are using CSS, you do not need to write HTML tag attributes every time. Just write one CSS rule of a tag and apply it to all the occurrences of that tag.</a:t>
            </a:r>
          </a:p>
          <a:p>
            <a:r>
              <a:rPr lang="en-US" sz="1200" b="1" i="0" kern="1200" dirty="0" smtClean="0">
                <a:solidFill>
                  <a:schemeClr val="tx1"/>
                </a:solidFill>
                <a:effectLst/>
                <a:latin typeface="+mn-lt"/>
                <a:ea typeface="+mn-ea"/>
                <a:cs typeface="+mn-cs"/>
              </a:rPr>
              <a:t>Easy maintenance</a:t>
            </a:r>
            <a:r>
              <a:rPr lang="en-US" sz="1200" b="0" i="0" kern="1200" dirty="0" smtClean="0">
                <a:solidFill>
                  <a:schemeClr val="tx1"/>
                </a:solidFill>
                <a:effectLst/>
                <a:latin typeface="+mn-lt"/>
                <a:ea typeface="+mn-ea"/>
                <a:cs typeface="+mn-cs"/>
              </a:rPr>
              <a:t> − To make a global change, simply change the style, and all elements in all the web pages will be updated automatically.</a:t>
            </a:r>
          </a:p>
          <a:p>
            <a:r>
              <a:rPr lang="en-US" sz="1200" b="1" i="0" kern="1200" dirty="0" smtClean="0">
                <a:solidFill>
                  <a:schemeClr val="tx1"/>
                </a:solidFill>
                <a:effectLst/>
                <a:latin typeface="+mn-lt"/>
                <a:ea typeface="+mn-ea"/>
                <a:cs typeface="+mn-cs"/>
              </a:rPr>
              <a:t>Offline Browsing</a:t>
            </a:r>
            <a:r>
              <a:rPr lang="en-US" sz="1200" b="0" i="0" kern="1200" dirty="0" smtClean="0">
                <a:solidFill>
                  <a:schemeClr val="tx1"/>
                </a:solidFill>
                <a:effectLst/>
                <a:latin typeface="+mn-lt"/>
                <a:ea typeface="+mn-ea"/>
                <a:cs typeface="+mn-cs"/>
              </a:rPr>
              <a:t> − CSS can store web applications locally with the help of an offline </a:t>
            </a:r>
            <a:r>
              <a:rPr lang="en-US" sz="1200" b="0" i="0" kern="1200" dirty="0" err="1" smtClean="0">
                <a:solidFill>
                  <a:schemeClr val="tx1"/>
                </a:solidFill>
                <a:effectLst/>
                <a:latin typeface="+mn-lt"/>
                <a:ea typeface="+mn-ea"/>
                <a:cs typeface="+mn-cs"/>
              </a:rPr>
              <a:t>catche.Using</a:t>
            </a:r>
            <a:r>
              <a:rPr lang="en-US" sz="1200" b="0" i="0" kern="1200" dirty="0" smtClean="0">
                <a:solidFill>
                  <a:schemeClr val="tx1"/>
                </a:solidFill>
                <a:effectLst/>
                <a:latin typeface="+mn-lt"/>
                <a:ea typeface="+mn-ea"/>
                <a:cs typeface="+mn-cs"/>
              </a:rPr>
              <a:t> of this, we can view offline websites.</a:t>
            </a:r>
          </a:p>
          <a:p>
            <a:r>
              <a:rPr lang="en-US" sz="1200" b="1" i="0" kern="1200" dirty="0" smtClean="0">
                <a:solidFill>
                  <a:schemeClr val="tx1"/>
                </a:solidFill>
                <a:effectLst/>
                <a:latin typeface="+mn-lt"/>
                <a:ea typeface="+mn-ea"/>
                <a:cs typeface="+mn-cs"/>
              </a:rPr>
              <a:t>Platform Independence</a:t>
            </a:r>
            <a:r>
              <a:rPr lang="en-US" sz="1200" b="0" i="0" kern="1200" dirty="0" smtClean="0">
                <a:solidFill>
                  <a:schemeClr val="tx1"/>
                </a:solidFill>
                <a:effectLst/>
                <a:latin typeface="+mn-lt"/>
                <a:ea typeface="+mn-ea"/>
                <a:cs typeface="+mn-cs"/>
              </a:rPr>
              <a:t> − The Script offer consistent platform independence and can support latest browsers as well.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smtClean="0"/>
              <a:pPr/>
              <a:t>35</a:t>
            </a:fld>
            <a:endParaRPr lang="en-US"/>
          </a:p>
        </p:txBody>
      </p:sp>
    </p:spTree>
    <p:extLst>
      <p:ext uri="{BB962C8B-B14F-4D97-AF65-F5344CB8AC3E}">
        <p14:creationId xmlns:p14="http://schemas.microsoft.com/office/powerpoint/2010/main" val="3841405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we have learned about CSS</a:t>
            </a:r>
            <a:r>
              <a:rPr lang="en-US" sz="1200" b="0" i="0" kern="1200" baseline="0" dirty="0" smtClean="0">
                <a:solidFill>
                  <a:schemeClr val="tx1"/>
                </a:solidFill>
                <a:effectLst/>
                <a:latin typeface="+mn-lt"/>
                <a:ea typeface="+mn-ea"/>
                <a:cs typeface="+mn-cs"/>
              </a:rPr>
              <a:t> now let us check the syntax of CSS. Which is very important to write CSS rules.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CSS comprises of</a:t>
            </a:r>
            <a:r>
              <a:rPr lang="en-US" sz="1200" b="0" i="0" kern="1200" baseline="0" dirty="0" smtClean="0">
                <a:solidFill>
                  <a:schemeClr val="tx1"/>
                </a:solidFill>
                <a:effectLst/>
                <a:latin typeface="+mn-lt"/>
                <a:ea typeface="+mn-ea"/>
                <a:cs typeface="+mn-cs"/>
              </a:rPr>
              <a:t> style rules which is made up of three components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1. </a:t>
            </a:r>
            <a:r>
              <a:rPr lang="en-US" sz="1200" b="1" i="0" kern="1200" baseline="0" dirty="0" smtClean="0">
                <a:solidFill>
                  <a:schemeClr val="tx1"/>
                </a:solidFill>
                <a:effectLst/>
                <a:latin typeface="+mn-lt"/>
                <a:ea typeface="+mn-ea"/>
                <a:cs typeface="+mn-cs"/>
              </a:rPr>
              <a:t>Selector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selector is an HTML tag at which a style will be applied. </a:t>
            </a:r>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:&lt;h1&gt;,&lt;table&gt;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t>
            </a:r>
            <a:r>
              <a:rPr lang="en-US" sz="1200" b="1" i="0" kern="1200" dirty="0" smtClean="0">
                <a:solidFill>
                  <a:schemeClr val="tx1"/>
                </a:solidFill>
                <a:effectLst/>
                <a:latin typeface="+mn-lt"/>
                <a:ea typeface="+mn-ea"/>
                <a:cs typeface="+mn-cs"/>
              </a:rPr>
              <a:t>Property</a:t>
            </a:r>
            <a:r>
              <a:rPr lang="en-US" sz="1200" b="0" i="0" kern="1200" dirty="0" smtClean="0">
                <a:solidFill>
                  <a:schemeClr val="tx1"/>
                </a:solidFill>
                <a:effectLst/>
                <a:latin typeface="+mn-lt"/>
                <a:ea typeface="+mn-ea"/>
                <a:cs typeface="+mn-cs"/>
              </a:rPr>
              <a:t> - A property is a type of attribute of HTML tag </a:t>
            </a:r>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color,border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a:t>
            </a:r>
            <a:r>
              <a:rPr lang="en-US" sz="1200" b="1" i="0" kern="1200" dirty="0" smtClean="0">
                <a:solidFill>
                  <a:schemeClr val="tx1"/>
                </a:solidFill>
                <a:effectLst/>
                <a:latin typeface="+mn-lt"/>
                <a:ea typeface="+mn-ea"/>
                <a:cs typeface="+mn-cs"/>
              </a:rPr>
              <a:t>Values: - </a:t>
            </a:r>
            <a:r>
              <a:rPr lang="en-US" sz="1200" b="0" i="0" kern="1200" dirty="0" smtClean="0">
                <a:solidFill>
                  <a:schemeClr val="tx1"/>
                </a:solidFill>
                <a:effectLst/>
                <a:latin typeface="+mn-lt"/>
                <a:ea typeface="+mn-ea"/>
                <a:cs typeface="+mn-cs"/>
              </a:rPr>
              <a:t>Values are assigned to properties. </a:t>
            </a:r>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color=“blue”</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smtClean="0"/>
              <a:pPr/>
              <a:t>36</a:t>
            </a:fld>
            <a:endParaRPr lang="en-US"/>
          </a:p>
        </p:txBody>
      </p:sp>
    </p:spTree>
    <p:extLst>
      <p:ext uri="{BB962C8B-B14F-4D97-AF65-F5344CB8AC3E}">
        <p14:creationId xmlns:p14="http://schemas.microsoft.com/office/powerpoint/2010/main" val="3841405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 we heave learned CSS and its syntax now let us add these rules</a:t>
            </a:r>
            <a:r>
              <a:rPr lang="en-US" b="1" baseline="0" dirty="0" smtClean="0"/>
              <a:t> to a html file so that we can make use of them.</a:t>
            </a:r>
          </a:p>
          <a:p>
            <a:endParaRPr lang="en-US" b="1" dirty="0" smtClean="0"/>
          </a:p>
          <a:p>
            <a:r>
              <a:rPr lang="en-US" b="0" dirty="0" smtClean="0"/>
              <a:t>So</a:t>
            </a:r>
            <a:r>
              <a:rPr lang="en-US" b="1" baseline="0" dirty="0" smtClean="0"/>
              <a:t> </a:t>
            </a:r>
            <a:r>
              <a:rPr lang="en-US" b="0" baseline="0" dirty="0" smtClean="0"/>
              <a:t>far we have learned what is CSS and its syntax, So let us learn how to use them in an html file.</a:t>
            </a:r>
          </a:p>
          <a:p>
            <a:r>
              <a:rPr lang="en-US" b="0" baseline="0" dirty="0" smtClean="0"/>
              <a:t>The most commonly used methods are </a:t>
            </a:r>
            <a:r>
              <a:rPr lang="en-US" sz="1200" b="0" i="0" kern="1200" dirty="0" smtClean="0">
                <a:solidFill>
                  <a:schemeClr val="tx1"/>
                </a:solidFill>
                <a:effectLst/>
                <a:latin typeface="+mn-lt"/>
                <a:ea typeface="+mn-ea"/>
                <a:cs typeface="+mn-cs"/>
              </a:rPr>
              <a:t>inline CSS and External CSS.</a:t>
            </a:r>
          </a:p>
          <a:p>
            <a:r>
              <a:rPr lang="en-US" b="1" baseline="0" dirty="0" smtClean="0"/>
              <a:t> </a:t>
            </a:r>
            <a:endParaRPr lang="en-US" b="0" baseline="0" dirty="0" smtClean="0"/>
          </a:p>
          <a:p>
            <a:r>
              <a:rPr lang="en-US" sz="1200" b="0" i="0" kern="1200" dirty="0" smtClean="0">
                <a:solidFill>
                  <a:schemeClr val="tx1"/>
                </a:solidFill>
                <a:effectLst/>
                <a:latin typeface="+mn-lt"/>
                <a:ea typeface="+mn-ea"/>
                <a:cs typeface="+mn-cs"/>
              </a:rPr>
              <a:t>We can add CSS rules into an HTML document using the &lt;style&gt; element. </a:t>
            </a:r>
          </a:p>
          <a:p>
            <a:r>
              <a:rPr lang="en-US" sz="1200" b="0" i="0" kern="1200" dirty="0" smtClean="0">
                <a:solidFill>
                  <a:schemeClr val="tx1"/>
                </a:solidFill>
                <a:effectLst/>
                <a:latin typeface="+mn-lt"/>
                <a:ea typeface="+mn-ea"/>
                <a:cs typeface="+mn-cs"/>
              </a:rPr>
              <a:t>This tag is placed inside &lt;head&gt;...&lt;/head&gt; tags. All these rules will be applied to all the elements available in the document.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Figure explain the use of embedding CSS into an html file.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a:t>
            </a:r>
            <a:r>
              <a:rPr lang="en-US" sz="1200" b="0" i="0" kern="1200" baseline="0" dirty="0" smtClean="0">
                <a:solidFill>
                  <a:schemeClr val="tx1"/>
                </a:solidFill>
                <a:effectLst/>
                <a:latin typeface="+mn-lt"/>
                <a:ea typeface="+mn-ea"/>
                <a:cs typeface="+mn-cs"/>
              </a:rPr>
              <a:t> attributes used with &lt;style&gt; tag are </a:t>
            </a:r>
          </a:p>
          <a:p>
            <a:r>
              <a:rPr lang="en-US" sz="1200" b="0" i="0" kern="1200" baseline="0" dirty="0" smtClean="0">
                <a:solidFill>
                  <a:schemeClr val="tx1"/>
                </a:solidFill>
                <a:effectLst/>
                <a:latin typeface="+mn-lt"/>
                <a:ea typeface="+mn-ea"/>
                <a:cs typeface="+mn-cs"/>
              </a:rPr>
              <a:t>Type :- it can have values </a:t>
            </a:r>
            <a:r>
              <a:rPr lang="en-US" sz="1200" b="0" i="0" kern="1200" dirty="0" smtClean="0">
                <a:solidFill>
                  <a:schemeClr val="tx1"/>
                </a:solidFill>
                <a:effectLst/>
                <a:latin typeface="+mn-lt"/>
                <a:ea typeface="+mn-ea"/>
                <a:cs typeface="+mn-cs"/>
              </a:rPr>
              <a:t>text/</a:t>
            </a:r>
            <a:r>
              <a:rPr lang="en-US" sz="1200" b="0" i="0" kern="1200" dirty="0" err="1" smtClean="0">
                <a:solidFill>
                  <a:schemeClr val="tx1"/>
                </a:solidFill>
                <a:effectLst/>
                <a:latin typeface="+mn-lt"/>
                <a:ea typeface="+mn-ea"/>
                <a:cs typeface="+mn-cs"/>
              </a:rPr>
              <a:t>css</a:t>
            </a:r>
            <a:r>
              <a:rPr lang="en-US" sz="1200" b="0" i="0" kern="1200" dirty="0" smtClean="0">
                <a:solidFill>
                  <a:schemeClr val="tx1"/>
                </a:solidFill>
                <a:effectLst/>
                <a:latin typeface="+mn-lt"/>
                <a:ea typeface="+mn-ea"/>
                <a:cs typeface="+mn-cs"/>
              </a:rPr>
              <a:t> which defines style sheet language as a content-type, and is a</a:t>
            </a:r>
            <a:r>
              <a:rPr lang="en-US" sz="1200" b="0" i="0" kern="1200" baseline="0" dirty="0" smtClean="0">
                <a:solidFill>
                  <a:schemeClr val="tx1"/>
                </a:solidFill>
                <a:effectLst/>
                <a:latin typeface="+mn-lt"/>
                <a:ea typeface="+mn-ea"/>
                <a:cs typeface="+mn-cs"/>
              </a:rPr>
              <a:t> required property.</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err="1" smtClean="0">
                <a:solidFill>
                  <a:schemeClr val="tx1"/>
                </a:solidFill>
                <a:effectLst/>
                <a:latin typeface="+mn-lt"/>
                <a:ea typeface="+mn-ea"/>
                <a:cs typeface="+mn-cs"/>
              </a:rPr>
              <a:t>Media:This</a:t>
            </a:r>
            <a:r>
              <a:rPr lang="en-US" sz="1200" b="0" i="0" kern="1200" dirty="0" smtClean="0">
                <a:solidFill>
                  <a:schemeClr val="tx1"/>
                </a:solidFill>
                <a:effectLst/>
                <a:latin typeface="+mn-lt"/>
                <a:ea typeface="+mn-ea"/>
                <a:cs typeface="+mn-cs"/>
              </a:rPr>
              <a:t> is an optional attribute. It can have</a:t>
            </a:r>
            <a:r>
              <a:rPr lang="en-US" sz="1200" b="0" i="0" kern="1200" baseline="0" dirty="0" smtClean="0">
                <a:solidFill>
                  <a:schemeClr val="tx1"/>
                </a:solidFill>
                <a:effectLst/>
                <a:latin typeface="+mn-lt"/>
                <a:ea typeface="+mn-ea"/>
                <a:cs typeface="+mn-cs"/>
              </a:rPr>
              <a:t> values like </a:t>
            </a:r>
            <a:r>
              <a:rPr lang="en-US" sz="1200" b="0" i="0" kern="1200" baseline="0" dirty="0" err="1" smtClean="0">
                <a:solidFill>
                  <a:schemeClr val="tx1"/>
                </a:solidFill>
                <a:effectLst/>
                <a:latin typeface="+mn-lt"/>
                <a:ea typeface="+mn-ea"/>
                <a:cs typeface="+mn-cs"/>
              </a:rPr>
              <a:t>screen,tty,tv,projection,handheld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print,braille,aural,all</a:t>
            </a:r>
            <a:r>
              <a:rPr lang="en-US" sz="1200" b="0" i="0" kern="1200" baseline="0" dirty="0" smtClean="0">
                <a:solidFill>
                  <a:schemeClr val="tx1"/>
                </a:solidFill>
                <a:effectLst/>
                <a:latin typeface="+mn-lt"/>
                <a:ea typeface="+mn-ea"/>
                <a:cs typeface="+mn-cs"/>
              </a:rPr>
              <a:t>. And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this specifies the device the document will be displayed on. Default value is </a:t>
            </a:r>
            <a:r>
              <a:rPr lang="en-US" sz="1200" b="0" i="1"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smtClean="0"/>
              <a:pPr/>
              <a:t>37</a:t>
            </a:fld>
            <a:endParaRPr lang="en-US"/>
          </a:p>
        </p:txBody>
      </p:sp>
    </p:spTree>
    <p:extLst>
      <p:ext uri="{BB962C8B-B14F-4D97-AF65-F5344CB8AC3E}">
        <p14:creationId xmlns:p14="http://schemas.microsoft.com/office/powerpoint/2010/main" val="3841405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Inline CSS:- </a:t>
            </a:r>
            <a:r>
              <a:rPr lang="en-US" sz="1200" b="0" i="0" kern="1200" dirty="0" smtClean="0">
                <a:solidFill>
                  <a:schemeClr val="tx1"/>
                </a:solidFill>
                <a:effectLst/>
                <a:latin typeface="+mn-lt"/>
                <a:ea typeface="+mn-ea"/>
                <a:cs typeface="+mn-cs"/>
              </a:rPr>
              <a:t>Here we can specify the styling within the element</a:t>
            </a:r>
            <a:r>
              <a:rPr lang="en-US" sz="1200" b="0" i="0" kern="1200" baseline="0" dirty="0" smtClean="0">
                <a:solidFill>
                  <a:schemeClr val="tx1"/>
                </a:solidFill>
                <a:effectLst/>
                <a:latin typeface="+mn-lt"/>
                <a:ea typeface="+mn-ea"/>
                <a:cs typeface="+mn-cs"/>
              </a:rPr>
              <a:t> tag using style attribute of that element.</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200" b="0" i="0" kern="1200" baseline="0" dirty="0" smtClean="0">
                <a:solidFill>
                  <a:schemeClr val="tx1"/>
                </a:solidFill>
                <a:effectLst/>
                <a:latin typeface="+mn-lt"/>
                <a:ea typeface="+mn-ea"/>
                <a:cs typeface="+mn-cs"/>
              </a:rPr>
              <a:t>	</a:t>
            </a:r>
            <a:r>
              <a:rPr lang="en-US" sz="2400" dirty="0" smtClean="0"/>
              <a:t>Syntax:&lt;element style = "...style rules...."&gt; ,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&lt;h1</a:t>
            </a:r>
            <a:r>
              <a:rPr lang="en-US" dirty="0" smtClean="0">
                <a:effectLst/>
              </a:rPr>
              <a:t> </a:t>
            </a:r>
            <a:r>
              <a:rPr lang="en-US" sz="1200" kern="1200" dirty="0" smtClean="0">
                <a:solidFill>
                  <a:schemeClr val="tx1"/>
                </a:solidFill>
                <a:effectLst/>
                <a:latin typeface="+mn-lt"/>
                <a:ea typeface="+mn-ea"/>
                <a:cs typeface="+mn-cs"/>
              </a:rPr>
              <a:t>style</a:t>
            </a:r>
            <a:r>
              <a:rPr lang="en-US" dirty="0" smtClean="0">
                <a:effectLst/>
              </a:rPr>
              <a:t> </a:t>
            </a:r>
            <a:r>
              <a:rPr lang="en-US" sz="1200" kern="1200" dirty="0" smtClean="0">
                <a:solidFill>
                  <a:schemeClr val="tx1"/>
                </a:solidFill>
                <a:effectLst/>
                <a:latin typeface="+mn-lt"/>
                <a:ea typeface="+mn-ea"/>
                <a:cs typeface="+mn-cs"/>
              </a:rPr>
              <a:t>=</a:t>
            </a:r>
            <a:r>
              <a:rPr lang="en-US" dirty="0" smtClean="0">
                <a:effectLst/>
              </a:rPr>
              <a:t> </a:t>
            </a:r>
            <a:r>
              <a:rPr lang="en-US" sz="1200" kern="1200" dirty="0" smtClean="0">
                <a:solidFill>
                  <a:schemeClr val="tx1"/>
                </a:solidFill>
                <a:effectLst/>
                <a:latin typeface="+mn-lt"/>
                <a:ea typeface="+mn-ea"/>
                <a:cs typeface="+mn-cs"/>
              </a:rPr>
              <a:t>"</a:t>
            </a:r>
            <a:r>
              <a:rPr lang="en-US" dirty="0" smtClean="0">
                <a:effectLst/>
              </a:rPr>
              <a:t>color</a:t>
            </a:r>
            <a:r>
              <a:rPr lang="en-US" sz="1200" kern="1200" dirty="0" smtClean="0">
                <a:solidFill>
                  <a:schemeClr val="tx1"/>
                </a:solidFill>
                <a:effectLst/>
                <a:latin typeface="+mn-lt"/>
                <a:ea typeface="+mn-ea"/>
                <a:cs typeface="+mn-cs"/>
              </a:rPr>
              <a:t>:#36C;"&gt;</a:t>
            </a:r>
            <a:r>
              <a:rPr lang="en-US" dirty="0" smtClean="0">
                <a:effectLst/>
              </a:rPr>
              <a:t> This is inline CSS </a:t>
            </a:r>
            <a:r>
              <a:rPr lang="en-US" sz="1200" kern="1200" dirty="0" smtClean="0">
                <a:solidFill>
                  <a:schemeClr val="tx1"/>
                </a:solidFill>
                <a:effectLst/>
                <a:latin typeface="+mn-lt"/>
                <a:ea typeface="+mn-ea"/>
                <a:cs typeface="+mn-cs"/>
              </a:rPr>
              <a:t>&lt;/h1&gt;</a:t>
            </a:r>
            <a:endParaRPr lang="en-US" sz="1200" b="0" i="0" kern="1200" dirty="0" smtClean="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2800" dirty="0" smtClean="0">
              <a:solidFill>
                <a:srgbClr val="002060"/>
              </a:solidFill>
              <a:latin typeface="Constantia" panose="02030602050306030303" pitchFamily="18"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800" b="1" dirty="0" smtClean="0">
                <a:solidFill>
                  <a:srgbClr val="002060"/>
                </a:solidFill>
                <a:latin typeface="Constantia" panose="02030602050306030303" pitchFamily="18" charset="0"/>
              </a:rPr>
              <a:t>External CSS </a:t>
            </a:r>
            <a:r>
              <a:rPr lang="en-US" sz="2800" dirty="0" smtClean="0">
                <a:solidFill>
                  <a:srgbClr val="002060"/>
                </a:solidFill>
                <a:latin typeface="Constantia" panose="02030602050306030303" pitchFamily="18" charset="0"/>
              </a:rPr>
              <a:t>: We can use &lt;link&gt; tag</a:t>
            </a:r>
            <a:r>
              <a:rPr lang="en-US" sz="2800" baseline="0" dirty="0" smtClean="0">
                <a:solidFill>
                  <a:srgbClr val="002060"/>
                </a:solidFill>
                <a:latin typeface="Constantia" panose="02030602050306030303" pitchFamily="18" charset="0"/>
              </a:rPr>
              <a:t> for specifying the external styles sheet to our html file. External style sheet is a text file </a:t>
            </a:r>
            <a:r>
              <a:rPr lang="en-US" sz="1200" b="0" i="0" kern="1200" dirty="0" smtClean="0">
                <a:solidFill>
                  <a:schemeClr val="tx1"/>
                </a:solidFill>
                <a:effectLst/>
                <a:latin typeface="+mn-lt"/>
                <a:ea typeface="+mn-ea"/>
                <a:cs typeface="+mn-cs"/>
              </a:rPr>
              <a:t>with </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css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extension.All</a:t>
            </a:r>
            <a:r>
              <a:rPr lang="en-US" sz="1200" b="0" i="0" kern="1200" dirty="0" smtClean="0">
                <a:solidFill>
                  <a:schemeClr val="tx1"/>
                </a:solidFill>
                <a:effectLst/>
                <a:latin typeface="+mn-lt"/>
                <a:ea typeface="+mn-ea"/>
                <a:cs typeface="+mn-cs"/>
              </a:rPr>
              <a:t> the style rules can be specified inside this </a:t>
            </a:r>
            <a:r>
              <a:rPr lang="en-US" sz="1200" b="0" i="0" kern="1200" dirty="0" err="1" smtClean="0">
                <a:solidFill>
                  <a:schemeClr val="tx1"/>
                </a:solidFill>
                <a:effectLst/>
                <a:latin typeface="+mn-lt"/>
                <a:ea typeface="+mn-ea"/>
                <a:cs typeface="+mn-cs"/>
              </a:rPr>
              <a:t>css</a:t>
            </a:r>
            <a:r>
              <a:rPr lang="en-US" sz="1200" b="0" i="0" kern="1200" dirty="0" smtClean="0">
                <a:solidFill>
                  <a:schemeClr val="tx1"/>
                </a:solidFill>
                <a:effectLst/>
                <a:latin typeface="+mn-lt"/>
                <a:ea typeface="+mn-ea"/>
                <a:cs typeface="+mn-cs"/>
              </a:rPr>
              <a:t> file. We can add these files to any of our html file. Type, </a:t>
            </a:r>
            <a:r>
              <a:rPr lang="en-US" sz="1200" b="0" i="0" kern="1200" dirty="0" err="1" smtClean="0">
                <a:solidFill>
                  <a:schemeClr val="tx1"/>
                </a:solidFill>
                <a:effectLst/>
                <a:latin typeface="+mn-lt"/>
                <a:ea typeface="+mn-ea"/>
                <a:cs typeface="+mn-cs"/>
              </a:rPr>
              <a:t>href</a:t>
            </a:r>
            <a:r>
              <a:rPr lang="en-US" sz="1200" b="0" i="0" kern="1200" baseline="0" dirty="0" smtClean="0">
                <a:solidFill>
                  <a:schemeClr val="tx1"/>
                </a:solidFill>
                <a:effectLst/>
                <a:latin typeface="+mn-lt"/>
                <a:ea typeface="+mn-ea"/>
                <a:cs typeface="+mn-cs"/>
              </a:rPr>
              <a:t> and media are the attributes associated with &lt;link&gt; tag. Here </a:t>
            </a:r>
            <a:r>
              <a:rPr lang="en-US" sz="1200" b="1" i="0" kern="1200" baseline="0" dirty="0" err="1" smtClean="0">
                <a:solidFill>
                  <a:schemeClr val="tx1"/>
                </a:solidFill>
                <a:effectLst/>
                <a:latin typeface="+mn-lt"/>
                <a:ea typeface="+mn-ea"/>
                <a:cs typeface="+mn-cs"/>
              </a:rPr>
              <a:t>href</a:t>
            </a:r>
            <a:r>
              <a:rPr lang="en-US" sz="1200" b="0" i="0" kern="1200" baseline="0" dirty="0" smtClean="0">
                <a:solidFill>
                  <a:schemeClr val="tx1"/>
                </a:solidFill>
                <a:effectLst/>
                <a:latin typeface="+mn-lt"/>
                <a:ea typeface="+mn-ea"/>
                <a:cs typeface="+mn-cs"/>
              </a:rPr>
              <a:t> attribute accept a </a:t>
            </a:r>
            <a:r>
              <a:rPr lang="en-US" sz="1200" b="1" i="0" kern="1200" baseline="0" dirty="0" err="1" smtClean="0">
                <a:solidFill>
                  <a:schemeClr val="tx1"/>
                </a:solidFill>
                <a:effectLst/>
                <a:latin typeface="+mn-lt"/>
                <a:ea typeface="+mn-ea"/>
                <a:cs typeface="+mn-cs"/>
              </a:rPr>
              <a:t>url</a:t>
            </a:r>
            <a:r>
              <a:rPr lang="en-US" sz="1200" b="0" i="0" kern="1200" baseline="0" dirty="0" smtClean="0">
                <a:solidFill>
                  <a:schemeClr val="tx1"/>
                </a:solidFill>
                <a:effectLst/>
                <a:latin typeface="+mn-lt"/>
                <a:ea typeface="+mn-ea"/>
                <a:cs typeface="+mn-cs"/>
              </a:rPr>
              <a:t> value that specifies the location of this CSS file. Rest of the attributes are same as that of style sheet.</a:t>
            </a:r>
            <a:endParaRPr lang="en-US" sz="2800" dirty="0" smtClean="0">
              <a:solidFill>
                <a:srgbClr val="002060"/>
              </a:solidFill>
              <a:latin typeface="Constantia" panose="02030602050306030303" pitchFamily="18" charset="0"/>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Rules Overriding: </a:t>
            </a:r>
            <a:r>
              <a:rPr lang="en-US" sz="1200" b="0" i="0" kern="1200" dirty="0"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is a rule of thump used when we used </a:t>
            </a:r>
            <a:r>
              <a:rPr lang="en-US" sz="1200" b="0" i="0" kern="1200" baseline="0" dirty="0" err="1" smtClean="0">
                <a:solidFill>
                  <a:schemeClr val="tx1"/>
                </a:solidFill>
                <a:effectLst/>
                <a:latin typeface="+mn-lt"/>
                <a:ea typeface="+mn-ea"/>
                <a:cs typeface="+mn-cs"/>
              </a:rPr>
              <a:t>mutltiple</a:t>
            </a:r>
            <a:r>
              <a:rPr lang="en-US" sz="1200" b="0" i="0" kern="1200" baseline="0" dirty="0" smtClean="0">
                <a:solidFill>
                  <a:schemeClr val="tx1"/>
                </a:solidFill>
                <a:effectLst/>
                <a:latin typeface="+mn-lt"/>
                <a:ea typeface="+mn-ea"/>
                <a:cs typeface="+mn-cs"/>
              </a:rPr>
              <a:t> method to specify the CSS properties.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 Any inline style sheet takes highest priority. So, it will override any rule defined in &lt;style&gt;...&lt;/style&gt; tags or rules defined in any external style sheet file.</a:t>
            </a:r>
          </a:p>
          <a:p>
            <a:r>
              <a:rPr lang="en-US" sz="1200" b="0" i="0" kern="1200" dirty="0" smtClean="0">
                <a:solidFill>
                  <a:schemeClr val="tx1"/>
                </a:solidFill>
                <a:effectLst/>
                <a:latin typeface="+mn-lt"/>
                <a:ea typeface="+mn-ea"/>
                <a:cs typeface="+mn-cs"/>
              </a:rPr>
              <a:t>2. Any rule defined in &lt;style&gt;...&lt;/style&gt; tags will override rules defined in any external style sheet file.</a:t>
            </a:r>
          </a:p>
          <a:p>
            <a:r>
              <a:rPr lang="en-US" sz="1200" b="0" i="0" kern="1200" dirty="0" smtClean="0">
                <a:solidFill>
                  <a:schemeClr val="tx1"/>
                </a:solidFill>
                <a:effectLst/>
                <a:latin typeface="+mn-lt"/>
                <a:ea typeface="+mn-ea"/>
                <a:cs typeface="+mn-cs"/>
              </a:rPr>
              <a:t>3. Any rule defined in external style sheet file takes lowest priority, and rules defined in this file will be applied only when above two rules are not applicable.</a:t>
            </a:r>
          </a:p>
          <a:p>
            <a:endParaRPr lang="en-US" sz="1200" b="0" i="0" kern="1200" dirty="0" smtClean="0">
              <a:solidFill>
                <a:schemeClr val="tx1"/>
              </a:solidFill>
              <a:effectLst/>
              <a:latin typeface="+mn-lt"/>
              <a:ea typeface="+mn-ea"/>
              <a:cs typeface="+mn-cs"/>
            </a:endParaRPr>
          </a:p>
          <a:p>
            <a:endParaRPr lang="en-US" b="1" dirty="0" smtClean="0"/>
          </a:p>
          <a:p>
            <a:endParaRPr lang="en-US" b="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smtClean="0"/>
              <a:pPr/>
              <a:t>38</a:t>
            </a:fld>
            <a:endParaRPr lang="en-US"/>
          </a:p>
        </p:txBody>
      </p:sp>
    </p:spTree>
    <p:extLst>
      <p:ext uri="{BB962C8B-B14F-4D97-AF65-F5344CB8AC3E}">
        <p14:creationId xmlns:p14="http://schemas.microsoft.com/office/powerpoint/2010/main" val="3841405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1" dirty="0" smtClean="0"/>
              <a:t>Learn</a:t>
            </a:r>
            <a:r>
              <a:rPr lang="en-US" b="1" baseline="0" dirty="0" smtClean="0"/>
              <a:t> about </a:t>
            </a:r>
            <a:r>
              <a:rPr lang="en-US" sz="1200" b="0" i="0" kern="1200" dirty="0" smtClean="0">
                <a:solidFill>
                  <a:schemeClr val="tx1"/>
                </a:solidFill>
                <a:effectLst/>
                <a:latin typeface="+mn-lt"/>
                <a:ea typeface="+mn-ea"/>
                <a:cs typeface="+mn-cs"/>
              </a:rPr>
              <a:t>CSS - Measurement Units (Self study).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So Now we how to create </a:t>
            </a:r>
            <a:r>
              <a:rPr lang="en-US" sz="1200" b="0" i="0" kern="1200" dirty="0" err="1" smtClean="0">
                <a:solidFill>
                  <a:schemeClr val="tx1"/>
                </a:solidFill>
                <a:effectLst/>
                <a:latin typeface="+mn-lt"/>
                <a:ea typeface="+mn-ea"/>
                <a:cs typeface="+mn-cs"/>
              </a:rPr>
              <a:t>css</a:t>
            </a:r>
            <a:r>
              <a:rPr lang="en-US" sz="1200" b="0" i="0" kern="1200" dirty="0" smtClean="0">
                <a:solidFill>
                  <a:schemeClr val="tx1"/>
                </a:solidFill>
                <a:effectLst/>
                <a:latin typeface="+mn-lt"/>
                <a:ea typeface="+mn-ea"/>
                <a:cs typeface="+mn-cs"/>
              </a:rPr>
              <a:t> file</a:t>
            </a:r>
            <a:r>
              <a:rPr lang="en-US" sz="1200" b="0" i="0" kern="1200" baseline="0" dirty="0" smtClean="0">
                <a:solidFill>
                  <a:schemeClr val="tx1"/>
                </a:solidFill>
                <a:effectLst/>
                <a:latin typeface="+mn-lt"/>
                <a:ea typeface="+mn-ea"/>
                <a:cs typeface="+mn-cs"/>
              </a:rPr>
              <a:t> how to add rules to them and now we will learn about colors which is an important element in styling, we know colors are the core element to make the web page more attractive. So let us learn a bit about colors and how we can use them in </a:t>
            </a:r>
            <a:r>
              <a:rPr lang="en-US" sz="1200" b="0" i="0" kern="1200" baseline="0" dirty="0" err="1" smtClean="0">
                <a:solidFill>
                  <a:schemeClr val="tx1"/>
                </a:solidFill>
                <a:effectLst/>
                <a:latin typeface="+mn-lt"/>
                <a:ea typeface="+mn-ea"/>
                <a:cs typeface="+mn-cs"/>
              </a:rPr>
              <a:t>css</a:t>
            </a:r>
            <a:r>
              <a:rPr lang="en-US" sz="1200" b="0" i="0" kern="1200" baseline="0" dirty="0" smtClean="0">
                <a:solidFill>
                  <a:schemeClr val="tx1"/>
                </a:solidFill>
                <a:effectLst/>
                <a:latin typeface="+mn-lt"/>
                <a:ea typeface="+mn-ea"/>
                <a:cs typeface="+mn-cs"/>
              </a:rPr>
              <a:t> to make the web page </a:t>
            </a:r>
            <a:r>
              <a:rPr lang="en-US" sz="1200" b="0" i="0" kern="1200" baseline="0" dirty="0" err="1" smtClean="0">
                <a:solidFill>
                  <a:schemeClr val="tx1"/>
                </a:solidFill>
                <a:effectLst/>
                <a:latin typeface="+mn-lt"/>
                <a:ea typeface="+mn-ea"/>
                <a:cs typeface="+mn-cs"/>
              </a:rPr>
              <a:t>attaractive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0" i="0" kern="1200" dirty="0" smtClean="0">
              <a:solidFill>
                <a:schemeClr val="tx1"/>
              </a:solidFill>
              <a:effectLst/>
              <a:latin typeface="+mn-lt"/>
              <a:ea typeface="+mn-ea"/>
              <a:cs typeface="+mn-cs"/>
            </a:endParaRPr>
          </a:p>
          <a:p>
            <a:r>
              <a:rPr lang="en-US" b="0" dirty="0" smtClean="0"/>
              <a:t>CSS uses color values to specify a color. Typically, these are used to set a color either for the foreground of an element (i.e., its text) or else for the background of the element.</a:t>
            </a:r>
          </a:p>
          <a:p>
            <a:endParaRPr lang="en-US" b="0" dirty="0" smtClean="0"/>
          </a:p>
          <a:p>
            <a:r>
              <a:rPr lang="en-US" b="1" dirty="0" smtClean="0"/>
              <a:t>Hex Codes: </a:t>
            </a:r>
            <a:r>
              <a:rPr lang="en-US" sz="1200" b="0" i="0" kern="1200" dirty="0" smtClean="0">
                <a:solidFill>
                  <a:schemeClr val="tx1"/>
                </a:solidFill>
                <a:effectLst/>
                <a:latin typeface="+mn-lt"/>
                <a:ea typeface="+mn-ea"/>
                <a:cs typeface="+mn-cs"/>
              </a:rPr>
              <a:t>A hexadecimal is a 6 digit representation of a color. The first two digits(RR) represent a red value, the next two are a green value(GG), and the last are the blue value(BB). Each hexadecimal code will be preceded by a pound or hash sign '#'.</a:t>
            </a:r>
          </a:p>
          <a:p>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#000000 =</a:t>
            </a:r>
            <a:r>
              <a:rPr lang="en-US" sz="1200" b="0" i="0" kern="1200" baseline="0" dirty="0" smtClean="0">
                <a:solidFill>
                  <a:schemeClr val="tx1"/>
                </a:solidFill>
                <a:effectLst/>
                <a:latin typeface="+mn-lt"/>
                <a:ea typeface="+mn-ea"/>
                <a:cs typeface="+mn-cs"/>
              </a:rPr>
              <a:t> black </a:t>
            </a:r>
            <a:r>
              <a:rPr lang="en-US" sz="1200" b="0" i="0" kern="1200" baseline="0" dirty="0" err="1" smtClean="0">
                <a:solidFill>
                  <a:schemeClr val="tx1"/>
                </a:solidFill>
                <a:effectLst/>
                <a:latin typeface="+mn-lt"/>
                <a:ea typeface="+mn-ea"/>
                <a:cs typeface="+mn-cs"/>
              </a:rPr>
              <a:t>Colour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#FFFF00=Yellow</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Short Hex Codes: T</a:t>
            </a:r>
            <a:r>
              <a:rPr lang="en-US" sz="1200" b="0" i="0" kern="1200" dirty="0" smtClean="0">
                <a:solidFill>
                  <a:schemeClr val="tx1"/>
                </a:solidFill>
                <a:effectLst/>
                <a:latin typeface="+mn-lt"/>
                <a:ea typeface="+mn-ea"/>
                <a:cs typeface="+mn-cs"/>
              </a:rPr>
              <a:t>his is a shorter form of the six-digit notation. Here the replicated value of each</a:t>
            </a:r>
            <a:r>
              <a:rPr lang="en-US" sz="1200" b="0" i="0" kern="1200" baseline="0" dirty="0" smtClean="0">
                <a:solidFill>
                  <a:schemeClr val="tx1"/>
                </a:solidFill>
                <a:effectLst/>
                <a:latin typeface="+mn-lt"/>
                <a:ea typeface="+mn-ea"/>
                <a:cs typeface="+mn-cs"/>
              </a:rPr>
              <a:t> components of hex codes are removed to produce a 3 digit code.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#000 = black, #FF0=Yellow</a:t>
            </a:r>
          </a:p>
          <a:p>
            <a:endParaRPr lang="en-US" sz="1200" b="0"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RGB Values: </a:t>
            </a:r>
            <a:r>
              <a:rPr lang="en-US" sz="1200" b="0" i="0" kern="1200" baseline="0" dirty="0" err="1" smtClean="0">
                <a:solidFill>
                  <a:schemeClr val="tx1"/>
                </a:solidFill>
                <a:effectLst/>
                <a:latin typeface="+mn-lt"/>
                <a:ea typeface="+mn-ea"/>
                <a:cs typeface="+mn-cs"/>
              </a:rPr>
              <a:t>Here</a:t>
            </a:r>
            <a:r>
              <a:rPr lang="en-US" sz="1200" b="0" i="0" kern="1200" dirty="0" err="1" smtClean="0">
                <a:solidFill>
                  <a:schemeClr val="tx1"/>
                </a:solidFill>
                <a:effectLst/>
                <a:latin typeface="+mn-lt"/>
                <a:ea typeface="+mn-ea"/>
                <a:cs typeface="+mn-cs"/>
              </a:rPr>
              <a:t>color</a:t>
            </a:r>
            <a:r>
              <a:rPr lang="en-US" sz="1200" b="0" i="0" kern="1200" dirty="0" smtClean="0">
                <a:solidFill>
                  <a:schemeClr val="tx1"/>
                </a:solidFill>
                <a:effectLst/>
                <a:latin typeface="+mn-lt"/>
                <a:ea typeface="+mn-ea"/>
                <a:cs typeface="+mn-cs"/>
              </a:rPr>
              <a:t> value is specified using the </a:t>
            </a:r>
            <a:r>
              <a:rPr lang="en-US" sz="1200" b="1" i="0" kern="1200" dirty="0" err="1" smtClean="0">
                <a:solidFill>
                  <a:schemeClr val="tx1"/>
                </a:solidFill>
                <a:effectLst/>
                <a:latin typeface="+mn-lt"/>
                <a:ea typeface="+mn-ea"/>
                <a:cs typeface="+mn-cs"/>
              </a:rPr>
              <a:t>rgb</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property. This property takes three values, one each for red, green, and blue. The value can be an integer between 0 and 255 or a percentage. All the browsers does not support </a:t>
            </a:r>
            <a:r>
              <a:rPr lang="en-US" sz="1200" b="0" i="0" kern="1200" dirty="0" err="1" smtClean="0">
                <a:solidFill>
                  <a:schemeClr val="tx1"/>
                </a:solidFill>
                <a:effectLst/>
                <a:latin typeface="+mn-lt"/>
                <a:ea typeface="+mn-ea"/>
                <a:cs typeface="+mn-cs"/>
              </a:rPr>
              <a:t>rgb</a:t>
            </a:r>
            <a:r>
              <a:rPr lang="en-US" sz="1200" b="0" i="0" kern="1200" dirty="0" smtClean="0">
                <a:solidFill>
                  <a:schemeClr val="tx1"/>
                </a:solidFill>
                <a:effectLst/>
                <a:latin typeface="+mn-lt"/>
                <a:ea typeface="+mn-ea"/>
                <a:cs typeface="+mn-cs"/>
              </a:rPr>
              <a:t>() property of color so it is recommended not to use it.</a:t>
            </a:r>
          </a:p>
          <a:p>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rgb</a:t>
            </a:r>
            <a:r>
              <a:rPr lang="en-US" sz="1200" b="0" i="0" kern="1200" dirty="0" smtClean="0">
                <a:solidFill>
                  <a:schemeClr val="tx1"/>
                </a:solidFill>
                <a:effectLst/>
                <a:latin typeface="+mn-lt"/>
                <a:ea typeface="+mn-ea"/>
                <a:cs typeface="+mn-cs"/>
              </a:rPr>
              <a:t>(0,0,0) =Black, </a:t>
            </a:r>
            <a:r>
              <a:rPr lang="en-US" sz="1200" b="0" i="0" kern="1200" dirty="0" err="1" smtClean="0">
                <a:solidFill>
                  <a:schemeClr val="tx1"/>
                </a:solidFill>
                <a:effectLst/>
                <a:latin typeface="+mn-lt"/>
                <a:ea typeface="+mn-ea"/>
                <a:cs typeface="+mn-cs"/>
              </a:rPr>
              <a:t>rgb</a:t>
            </a:r>
            <a:r>
              <a:rPr lang="en-US" sz="1200" b="0" i="0" kern="1200" dirty="0" smtClean="0">
                <a:solidFill>
                  <a:schemeClr val="tx1"/>
                </a:solidFill>
                <a:effectLst/>
                <a:latin typeface="+mn-lt"/>
                <a:ea typeface="+mn-ea"/>
                <a:cs typeface="+mn-cs"/>
              </a:rPr>
              <a:t>(255,255,0) = Yellow</a:t>
            </a:r>
          </a:p>
          <a:p>
            <a:endParaRPr lang="en-US" sz="1200" b="0" i="0" kern="1200" baseline="0" dirty="0" smtClean="0">
              <a:solidFill>
                <a:schemeClr val="tx1"/>
              </a:solidFill>
              <a:effectLst/>
              <a:latin typeface="+mn-lt"/>
              <a:ea typeface="+mn-ea"/>
              <a:cs typeface="+mn-cs"/>
            </a:endParaRPr>
          </a:p>
          <a:p>
            <a:endParaRPr lang="en-US" sz="1200" b="1"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smtClean="0"/>
              <a:pPr/>
              <a:t>39</a:t>
            </a:fld>
            <a:endParaRPr lang="en-US"/>
          </a:p>
        </p:txBody>
      </p:sp>
    </p:spTree>
    <p:extLst>
      <p:ext uri="{BB962C8B-B14F-4D97-AF65-F5344CB8AC3E}">
        <p14:creationId xmlns:p14="http://schemas.microsoft.com/office/powerpoint/2010/main" val="384140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Shape 18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 Another piece of that is the notion of a universal resource identifying or universal resource locator, the URI or URL. You can see here down by our document we have an address for a particular HTML document. That's a big piece of the Web is being able to go out and use an address to get a particular document that we're interested in. And finally if we watch our HTML document we have the HTTP protocol, hypertext transfer protocol which is all about taking those documents and exchanging them at layers on top of the internet protocols and provides us a language for exchanging these documents. So HTML hypertext markup language, http the hypertext transfer protocol. HTML documents was created with the intent to share documents. Specifically research documents that people had created and for better understandability would have text, images, charts and most importantly they need to be linked together. Which means If I am creating a research document and if I want to reference someone else’s work I just need to click on the link to take me to that document on the World Wide Web.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HTML really is a markup language. We're going to create our documents, mark them up with these tags or this meta information and then it's meant to be processed by a client application</a:t>
            </a:r>
            <a:endParaRPr sz="1200" b="1"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a:p>
            <a:pPr marL="0" lvl="0" indent="0" rtl="0">
              <a:spcBef>
                <a:spcPts val="0"/>
              </a:spcBef>
              <a:spcAft>
                <a:spcPts val="0"/>
              </a:spcAft>
              <a:buNone/>
            </a:pPr>
            <a:r>
              <a:rPr lang="en" sz="1200" b="1">
                <a:solidFill>
                  <a:schemeClr val="dk1"/>
                </a:solidFill>
                <a:latin typeface="Calibri"/>
                <a:ea typeface="Calibri"/>
                <a:cs typeface="Calibri"/>
                <a:sym typeface="Calibri"/>
              </a:rPr>
              <a:t>So HTML is simply a set of tags we use to describe to the browser how our web pages are structured.</a:t>
            </a:r>
            <a:endParaRPr sz="1200" b="1">
              <a:solidFill>
                <a:schemeClr val="dk1"/>
              </a:solidFill>
              <a:latin typeface="Calibri"/>
              <a:ea typeface="Calibri"/>
              <a:cs typeface="Calibri"/>
              <a:sym typeface="Calibri"/>
            </a:endParaRPr>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183" name="Shape 18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029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Here</a:t>
            </a:r>
            <a:r>
              <a:rPr lang="en-US" sz="1200" b="0" i="0" kern="1200" baseline="0" dirty="0" smtClean="0">
                <a:solidFill>
                  <a:schemeClr val="tx1"/>
                </a:solidFill>
                <a:effectLst/>
                <a:latin typeface="+mn-lt"/>
                <a:ea typeface="+mn-ea"/>
                <a:cs typeface="+mn-cs"/>
              </a:rPr>
              <a:t> we will learn how to set </a:t>
            </a:r>
            <a:r>
              <a:rPr lang="en-US" sz="1200" b="0" i="0" kern="1200" dirty="0" smtClean="0">
                <a:solidFill>
                  <a:schemeClr val="tx1"/>
                </a:solidFill>
                <a:effectLst/>
                <a:latin typeface="+mn-lt"/>
                <a:ea typeface="+mn-ea"/>
                <a:cs typeface="+mn-cs"/>
              </a:rPr>
              <a:t>background properties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background-color</a:t>
            </a:r>
            <a:r>
              <a:rPr lang="en-US" sz="1200" b="0" i="0" kern="1200" dirty="0" smtClean="0">
                <a:solidFill>
                  <a:schemeClr val="tx1"/>
                </a:solidFill>
                <a:effectLst/>
                <a:latin typeface="+mn-lt"/>
                <a:ea typeface="+mn-ea"/>
                <a:cs typeface="+mn-cs"/>
              </a:rPr>
              <a:t> property is used to set the background color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background-image</a:t>
            </a:r>
            <a:r>
              <a:rPr lang="en-US" sz="1200" b="0" i="0" kern="1200" dirty="0" smtClean="0">
                <a:solidFill>
                  <a:schemeClr val="tx1"/>
                </a:solidFill>
                <a:effectLst/>
                <a:latin typeface="+mn-lt"/>
                <a:ea typeface="+mn-ea"/>
                <a:cs typeface="+mn-cs"/>
              </a:rPr>
              <a:t> property is used to set the background image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background-repeat</a:t>
            </a:r>
            <a:r>
              <a:rPr lang="en-US" sz="1200" b="0" i="0" kern="1200" dirty="0" smtClean="0">
                <a:solidFill>
                  <a:schemeClr val="tx1"/>
                </a:solidFill>
                <a:effectLst/>
                <a:latin typeface="+mn-lt"/>
                <a:ea typeface="+mn-ea"/>
                <a:cs typeface="+mn-cs"/>
              </a:rPr>
              <a:t> property is used to control the repetition of an image in the background.</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background-position</a:t>
            </a:r>
            <a:r>
              <a:rPr lang="en-US" sz="1200" b="0" i="0" kern="1200" dirty="0" smtClean="0">
                <a:solidFill>
                  <a:schemeClr val="tx1"/>
                </a:solidFill>
                <a:effectLst/>
                <a:latin typeface="+mn-lt"/>
                <a:ea typeface="+mn-ea"/>
                <a:cs typeface="+mn-cs"/>
              </a:rPr>
              <a:t> property is used to control the position of an image in the background.</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background-attachment</a:t>
            </a:r>
            <a:r>
              <a:rPr lang="en-US" sz="1200" b="0" i="0" kern="1200" dirty="0" smtClean="0">
                <a:solidFill>
                  <a:schemeClr val="tx1"/>
                </a:solidFill>
                <a:effectLst/>
                <a:latin typeface="+mn-lt"/>
                <a:ea typeface="+mn-ea"/>
                <a:cs typeface="+mn-cs"/>
              </a:rPr>
              <a:t> property is used to control the scrolling of an image in the background.</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background</a:t>
            </a:r>
            <a:r>
              <a:rPr lang="en-US" sz="1200" b="0" i="0" kern="1200" dirty="0" smtClean="0">
                <a:solidFill>
                  <a:schemeClr val="tx1"/>
                </a:solidFill>
                <a:effectLst/>
                <a:latin typeface="+mn-lt"/>
                <a:ea typeface="+mn-ea"/>
                <a:cs typeface="+mn-cs"/>
              </a:rPr>
              <a:t> property is used as a shorthand to specify a number of other background properties.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F377394-1576-154B-96B5-7B26EB8A4E3B}" type="slidenum">
              <a:rPr lang="en-US" smtClean="0"/>
              <a:pPr/>
              <a:t>40</a:t>
            </a:fld>
            <a:endParaRPr lang="en-US"/>
          </a:p>
        </p:txBody>
      </p:sp>
    </p:spTree>
    <p:extLst>
      <p:ext uri="{BB962C8B-B14F-4D97-AF65-F5344CB8AC3E}">
        <p14:creationId xmlns:p14="http://schemas.microsoft.com/office/powerpoint/2010/main" val="3841405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body{</a:t>
            </a:r>
          </a:p>
          <a:p>
            <a:r>
              <a:rPr lang="en-US" dirty="0" smtClean="0"/>
              <a:t> background-color: #D6EAF8;</a:t>
            </a:r>
          </a:p>
          <a:p>
            <a:r>
              <a:rPr lang="en-US" dirty="0" smtClean="0"/>
              <a:t>}</a:t>
            </a:r>
          </a:p>
          <a:p>
            <a:endParaRPr lang="en-US" dirty="0" smtClean="0"/>
          </a:p>
          <a:p>
            <a:r>
              <a:rPr lang="en-US" dirty="0" smtClean="0"/>
              <a:t>header{</a:t>
            </a:r>
          </a:p>
          <a:p>
            <a:r>
              <a:rPr lang="en-US" dirty="0" smtClean="0"/>
              <a:t>  background: #73C6B6;</a:t>
            </a:r>
          </a:p>
          <a:p>
            <a:r>
              <a:rPr lang="en-US" dirty="0" smtClean="0"/>
              <a:t>}</a:t>
            </a:r>
          </a:p>
          <a:p>
            <a:r>
              <a:rPr lang="en-US" dirty="0" smtClean="0"/>
              <a:t>header a{</a:t>
            </a:r>
          </a:p>
          <a:p>
            <a:r>
              <a:rPr lang="en-US" dirty="0" smtClean="0"/>
              <a:t>  color: #</a:t>
            </a:r>
            <a:r>
              <a:rPr lang="en-US" dirty="0" err="1" smtClean="0"/>
              <a:t>ffffff</a:t>
            </a:r>
            <a:r>
              <a:rPr lang="en-US" dirty="0" smtClean="0"/>
              <a:t>;</a:t>
            </a:r>
          </a:p>
          <a:p>
            <a:r>
              <a:rPr lang="en-US" dirty="0" smtClean="0"/>
              <a:t>}</a:t>
            </a:r>
          </a:p>
          <a:p>
            <a:r>
              <a:rPr lang="en-US" dirty="0" smtClean="0"/>
              <a:t>header a:hover{</a:t>
            </a:r>
          </a:p>
          <a:p>
            <a:r>
              <a:rPr lang="en-US" dirty="0" smtClean="0"/>
              <a:t>  color:#16A085;</a:t>
            </a:r>
          </a:p>
          <a:p>
            <a:r>
              <a:rPr lang="en-US" dirty="0" smtClean="0"/>
              <a:t>}</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smtClean="0"/>
              <a:pPr>
                <a:defRPr/>
              </a:pPr>
              <a:t>41</a:t>
            </a:fld>
            <a:endParaRPr lang="en-IN"/>
          </a:p>
        </p:txBody>
      </p:sp>
    </p:spTree>
    <p:extLst>
      <p:ext uri="{BB962C8B-B14F-4D97-AF65-F5344CB8AC3E}">
        <p14:creationId xmlns:p14="http://schemas.microsoft.com/office/powerpoint/2010/main" val="39732849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border</a:t>
            </a:r>
            <a:r>
              <a:rPr lang="en-US" sz="1200" b="0" i="0" kern="1200" dirty="0" smtClean="0">
                <a:solidFill>
                  <a:schemeClr val="tx1"/>
                </a:solidFill>
                <a:effectLst/>
                <a:latin typeface="+mn-lt"/>
                <a:ea typeface="+mn-ea"/>
                <a:cs typeface="+mn-cs"/>
              </a:rPr>
              <a:t> properties allow you to specify how the border of the box representing an element should look.</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border-color</a:t>
            </a:r>
            <a:r>
              <a:rPr lang="en-US" sz="1200" b="0" i="0" kern="1200" dirty="0" smtClean="0">
                <a:solidFill>
                  <a:schemeClr val="tx1"/>
                </a:solidFill>
                <a:effectLst/>
                <a:latin typeface="+mn-lt"/>
                <a:ea typeface="+mn-ea"/>
                <a:cs typeface="+mn-cs"/>
              </a:rPr>
              <a:t> specifies the color of a border.</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border-style</a:t>
            </a:r>
            <a:r>
              <a:rPr lang="en-US" sz="1200" b="0" i="0" kern="1200" dirty="0" smtClean="0">
                <a:solidFill>
                  <a:schemeClr val="tx1"/>
                </a:solidFill>
                <a:effectLst/>
                <a:latin typeface="+mn-lt"/>
                <a:ea typeface="+mn-ea"/>
                <a:cs typeface="+mn-cs"/>
              </a:rPr>
              <a:t> specifies whether a border should be solid, dashed line, double line, or one of the other possible values.</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border-width</a:t>
            </a:r>
            <a:r>
              <a:rPr lang="en-US" sz="1200" b="0" i="0" kern="1200" dirty="0" smtClean="0">
                <a:solidFill>
                  <a:schemeClr val="tx1"/>
                </a:solidFill>
                <a:effectLst/>
                <a:latin typeface="+mn-lt"/>
                <a:ea typeface="+mn-ea"/>
                <a:cs typeface="+mn-cs"/>
              </a:rPr>
              <a:t> specifies the width of a border.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a:t>
            </a:r>
            <a:r>
              <a:rPr lang="en-US" sz="1200" b="0" i="0" kern="1200" baseline="0" dirty="0" smtClean="0">
                <a:solidFill>
                  <a:schemeClr val="tx1"/>
                </a:solidFill>
                <a:effectLst/>
                <a:latin typeface="+mn-lt"/>
                <a:ea typeface="+mn-ea"/>
                <a:cs typeface="+mn-cs"/>
              </a:rPr>
              <a:t>l three properties have </a:t>
            </a:r>
            <a:r>
              <a:rPr lang="en-US" sz="1200" b="0" i="0" kern="1200" baseline="0" dirty="0" err="1" smtClean="0">
                <a:solidFill>
                  <a:schemeClr val="tx1"/>
                </a:solidFill>
                <a:effectLst/>
                <a:latin typeface="+mn-lt"/>
                <a:ea typeface="+mn-ea"/>
                <a:cs typeface="+mn-cs"/>
              </a:rPr>
              <a:t>bottom,top,left,right</a:t>
            </a:r>
            <a:r>
              <a:rPr lang="en-US" sz="1200" b="0" i="0" kern="1200" baseline="0" dirty="0" smtClean="0">
                <a:solidFill>
                  <a:schemeClr val="tx1"/>
                </a:solidFill>
                <a:effectLst/>
                <a:latin typeface="+mn-lt"/>
                <a:ea typeface="+mn-ea"/>
                <a:cs typeface="+mn-cs"/>
              </a:rPr>
              <a:t> properties too. So that we can change individually top, bottom, left and right properties.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border-color property allows you to change the color of the border surrounding an element.</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border-bottom-color</a:t>
            </a:r>
            <a:r>
              <a:rPr lang="en-US" sz="1200" b="0" i="0" kern="1200" dirty="0" smtClean="0">
                <a:solidFill>
                  <a:schemeClr val="tx1"/>
                </a:solidFill>
                <a:effectLst/>
                <a:latin typeface="+mn-lt"/>
                <a:ea typeface="+mn-ea"/>
                <a:cs typeface="+mn-cs"/>
              </a:rPr>
              <a:t> changes the color of bottom border.</a:t>
            </a:r>
          </a:p>
          <a:p>
            <a:r>
              <a:rPr lang="en-US" sz="1200" b="1" i="0" kern="1200" dirty="0" smtClean="0">
                <a:solidFill>
                  <a:schemeClr val="tx1"/>
                </a:solidFill>
                <a:effectLst/>
                <a:latin typeface="+mn-lt"/>
                <a:ea typeface="+mn-ea"/>
                <a:cs typeface="+mn-cs"/>
              </a:rPr>
              <a:t>border-top-color</a:t>
            </a:r>
            <a:r>
              <a:rPr lang="en-US" sz="1200" b="0" i="0" kern="1200" dirty="0" smtClean="0">
                <a:solidFill>
                  <a:schemeClr val="tx1"/>
                </a:solidFill>
                <a:effectLst/>
                <a:latin typeface="+mn-lt"/>
                <a:ea typeface="+mn-ea"/>
                <a:cs typeface="+mn-cs"/>
              </a:rPr>
              <a:t> changes the color of top border.</a:t>
            </a:r>
          </a:p>
          <a:p>
            <a:r>
              <a:rPr lang="en-US" sz="1200" b="1" i="0" kern="1200" dirty="0" smtClean="0">
                <a:solidFill>
                  <a:schemeClr val="tx1"/>
                </a:solidFill>
                <a:effectLst/>
                <a:latin typeface="+mn-lt"/>
                <a:ea typeface="+mn-ea"/>
                <a:cs typeface="+mn-cs"/>
              </a:rPr>
              <a:t>border-left-color</a:t>
            </a:r>
            <a:r>
              <a:rPr lang="en-US" sz="1200" b="0" i="0" kern="1200" dirty="0" smtClean="0">
                <a:solidFill>
                  <a:schemeClr val="tx1"/>
                </a:solidFill>
                <a:effectLst/>
                <a:latin typeface="+mn-lt"/>
                <a:ea typeface="+mn-ea"/>
                <a:cs typeface="+mn-cs"/>
              </a:rPr>
              <a:t> changes the color of left border.</a:t>
            </a:r>
          </a:p>
          <a:p>
            <a:r>
              <a:rPr lang="en-US" sz="1200" b="1" i="0" kern="1200" dirty="0" smtClean="0">
                <a:solidFill>
                  <a:schemeClr val="tx1"/>
                </a:solidFill>
                <a:effectLst/>
                <a:latin typeface="+mn-lt"/>
                <a:ea typeface="+mn-ea"/>
                <a:cs typeface="+mn-cs"/>
              </a:rPr>
              <a:t>border-right-color</a:t>
            </a:r>
            <a:r>
              <a:rPr lang="en-US" sz="1200" b="0" i="0" kern="1200" dirty="0" smtClean="0">
                <a:solidFill>
                  <a:schemeClr val="tx1"/>
                </a:solidFill>
                <a:effectLst/>
                <a:latin typeface="+mn-lt"/>
                <a:ea typeface="+mn-ea"/>
                <a:cs typeface="+mn-cs"/>
              </a:rPr>
              <a:t> changes the color of right border.</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border-style property allows you to select one of the following styles of border −</a:t>
            </a:r>
          </a:p>
          <a:p>
            <a:r>
              <a:rPr lang="en-US" sz="1200" b="1" i="0" kern="1200" dirty="0" smtClean="0">
                <a:solidFill>
                  <a:schemeClr val="tx1"/>
                </a:solidFill>
                <a:effectLst/>
                <a:latin typeface="+mn-lt"/>
                <a:ea typeface="+mn-ea"/>
                <a:cs typeface="+mn-cs"/>
              </a:rPr>
              <a:t>none:</a:t>
            </a:r>
            <a:r>
              <a:rPr lang="en-US" sz="1200" b="0" i="0" kern="1200" dirty="0" smtClean="0">
                <a:solidFill>
                  <a:schemeClr val="tx1"/>
                </a:solidFill>
                <a:effectLst/>
                <a:latin typeface="+mn-lt"/>
                <a:ea typeface="+mn-ea"/>
                <a:cs typeface="+mn-cs"/>
              </a:rPr>
              <a:t> No border. (Equivalent of border-width:0;)</a:t>
            </a:r>
          </a:p>
          <a:p>
            <a:r>
              <a:rPr lang="en-US" sz="1200" b="1" i="0" kern="1200" dirty="0" smtClean="0">
                <a:solidFill>
                  <a:schemeClr val="tx1"/>
                </a:solidFill>
                <a:effectLst/>
                <a:latin typeface="+mn-lt"/>
                <a:ea typeface="+mn-ea"/>
                <a:cs typeface="+mn-cs"/>
              </a:rPr>
              <a:t>solid:</a:t>
            </a:r>
            <a:r>
              <a:rPr lang="en-US" sz="1200" b="0" i="0" kern="1200" dirty="0" smtClean="0">
                <a:solidFill>
                  <a:schemeClr val="tx1"/>
                </a:solidFill>
                <a:effectLst/>
                <a:latin typeface="+mn-lt"/>
                <a:ea typeface="+mn-ea"/>
                <a:cs typeface="+mn-cs"/>
              </a:rPr>
              <a:t> Border is a single solid line.</a:t>
            </a:r>
          </a:p>
          <a:p>
            <a:r>
              <a:rPr lang="en-US" sz="1200" b="1" i="0" kern="1200" dirty="0" smtClean="0">
                <a:solidFill>
                  <a:schemeClr val="tx1"/>
                </a:solidFill>
                <a:effectLst/>
                <a:latin typeface="+mn-lt"/>
                <a:ea typeface="+mn-ea"/>
                <a:cs typeface="+mn-cs"/>
              </a:rPr>
              <a:t>dotted:</a:t>
            </a:r>
            <a:r>
              <a:rPr lang="en-US" sz="1200" b="0" i="0" kern="1200" dirty="0" smtClean="0">
                <a:solidFill>
                  <a:schemeClr val="tx1"/>
                </a:solidFill>
                <a:effectLst/>
                <a:latin typeface="+mn-lt"/>
                <a:ea typeface="+mn-ea"/>
                <a:cs typeface="+mn-cs"/>
              </a:rPr>
              <a:t> Border is a series of dots.</a:t>
            </a:r>
          </a:p>
          <a:p>
            <a:r>
              <a:rPr lang="en-US" sz="1200" b="1" i="0" kern="1200" dirty="0" smtClean="0">
                <a:solidFill>
                  <a:schemeClr val="tx1"/>
                </a:solidFill>
                <a:effectLst/>
                <a:latin typeface="+mn-lt"/>
                <a:ea typeface="+mn-ea"/>
                <a:cs typeface="+mn-cs"/>
              </a:rPr>
              <a:t>dashed:</a:t>
            </a:r>
            <a:r>
              <a:rPr lang="en-US" sz="1200" b="0" i="0" kern="1200" dirty="0" smtClean="0">
                <a:solidFill>
                  <a:schemeClr val="tx1"/>
                </a:solidFill>
                <a:effectLst/>
                <a:latin typeface="+mn-lt"/>
                <a:ea typeface="+mn-ea"/>
                <a:cs typeface="+mn-cs"/>
              </a:rPr>
              <a:t> Border is a series of short lines.</a:t>
            </a:r>
          </a:p>
          <a:p>
            <a:r>
              <a:rPr lang="en-US" sz="1200" b="1" i="0" kern="1200" dirty="0" smtClean="0">
                <a:solidFill>
                  <a:schemeClr val="tx1"/>
                </a:solidFill>
                <a:effectLst/>
                <a:latin typeface="+mn-lt"/>
                <a:ea typeface="+mn-ea"/>
                <a:cs typeface="+mn-cs"/>
              </a:rPr>
              <a:t>double:</a:t>
            </a:r>
            <a:r>
              <a:rPr lang="en-US" sz="1200" b="0" i="0" kern="1200" dirty="0" smtClean="0">
                <a:solidFill>
                  <a:schemeClr val="tx1"/>
                </a:solidFill>
                <a:effectLst/>
                <a:latin typeface="+mn-lt"/>
                <a:ea typeface="+mn-ea"/>
                <a:cs typeface="+mn-cs"/>
              </a:rPr>
              <a:t> Border is two solid lines.</a:t>
            </a:r>
          </a:p>
          <a:p>
            <a:r>
              <a:rPr lang="en-US" sz="1200" b="1" i="0" kern="1200" dirty="0" smtClean="0">
                <a:solidFill>
                  <a:schemeClr val="tx1"/>
                </a:solidFill>
                <a:effectLst/>
                <a:latin typeface="+mn-lt"/>
                <a:ea typeface="+mn-ea"/>
                <a:cs typeface="+mn-cs"/>
              </a:rPr>
              <a:t>groove:</a:t>
            </a:r>
            <a:r>
              <a:rPr lang="en-US" sz="1200" b="0" i="0" kern="1200" dirty="0" smtClean="0">
                <a:solidFill>
                  <a:schemeClr val="tx1"/>
                </a:solidFill>
                <a:effectLst/>
                <a:latin typeface="+mn-lt"/>
                <a:ea typeface="+mn-ea"/>
                <a:cs typeface="+mn-cs"/>
              </a:rPr>
              <a:t> Border looks as though it is carved into the page.</a:t>
            </a:r>
          </a:p>
          <a:p>
            <a:r>
              <a:rPr lang="en-US" sz="1200" b="1" i="0" kern="1200" dirty="0" smtClean="0">
                <a:solidFill>
                  <a:schemeClr val="tx1"/>
                </a:solidFill>
                <a:effectLst/>
                <a:latin typeface="+mn-lt"/>
                <a:ea typeface="+mn-ea"/>
                <a:cs typeface="+mn-cs"/>
              </a:rPr>
              <a:t>ridge:</a:t>
            </a:r>
            <a:r>
              <a:rPr lang="en-US" sz="1200" b="0" i="0" kern="1200" dirty="0" smtClean="0">
                <a:solidFill>
                  <a:schemeClr val="tx1"/>
                </a:solidFill>
                <a:effectLst/>
                <a:latin typeface="+mn-lt"/>
                <a:ea typeface="+mn-ea"/>
                <a:cs typeface="+mn-cs"/>
              </a:rPr>
              <a:t> Border looks the opposite of groove.</a:t>
            </a:r>
          </a:p>
          <a:p>
            <a:r>
              <a:rPr lang="en-US" sz="1200" b="1" i="0" kern="1200" dirty="0" smtClean="0">
                <a:solidFill>
                  <a:schemeClr val="tx1"/>
                </a:solidFill>
                <a:effectLst/>
                <a:latin typeface="+mn-lt"/>
                <a:ea typeface="+mn-ea"/>
                <a:cs typeface="+mn-cs"/>
              </a:rPr>
              <a:t>inset:</a:t>
            </a:r>
            <a:r>
              <a:rPr lang="en-US" sz="1200" b="0" i="0" kern="1200" dirty="0" smtClean="0">
                <a:solidFill>
                  <a:schemeClr val="tx1"/>
                </a:solidFill>
                <a:effectLst/>
                <a:latin typeface="+mn-lt"/>
                <a:ea typeface="+mn-ea"/>
                <a:cs typeface="+mn-cs"/>
              </a:rPr>
              <a:t> Border makes the box look like it is embedded in the page.</a:t>
            </a:r>
          </a:p>
          <a:p>
            <a:r>
              <a:rPr lang="en-US" sz="1200" b="1" i="0" kern="1200" dirty="0" smtClean="0">
                <a:solidFill>
                  <a:schemeClr val="tx1"/>
                </a:solidFill>
                <a:effectLst/>
                <a:latin typeface="+mn-lt"/>
                <a:ea typeface="+mn-ea"/>
                <a:cs typeface="+mn-cs"/>
              </a:rPr>
              <a:t>outset:</a:t>
            </a:r>
            <a:r>
              <a:rPr lang="en-US" sz="1200" b="0" i="0" kern="1200" dirty="0" smtClean="0">
                <a:solidFill>
                  <a:schemeClr val="tx1"/>
                </a:solidFill>
                <a:effectLst/>
                <a:latin typeface="+mn-lt"/>
                <a:ea typeface="+mn-ea"/>
                <a:cs typeface="+mn-cs"/>
              </a:rPr>
              <a:t> Border makes the box look like it is coming out of the canvas.</a:t>
            </a:r>
          </a:p>
          <a:p>
            <a:r>
              <a:rPr lang="en-US" sz="1200" b="1" i="0" kern="1200" dirty="0" smtClean="0">
                <a:solidFill>
                  <a:schemeClr val="tx1"/>
                </a:solidFill>
                <a:effectLst/>
                <a:latin typeface="+mn-lt"/>
                <a:ea typeface="+mn-ea"/>
                <a:cs typeface="+mn-cs"/>
              </a:rPr>
              <a:t>hidden:</a:t>
            </a:r>
            <a:r>
              <a:rPr lang="en-US" sz="1200" b="0" i="0" kern="1200" dirty="0" smtClean="0">
                <a:solidFill>
                  <a:schemeClr val="tx1"/>
                </a:solidFill>
                <a:effectLst/>
                <a:latin typeface="+mn-lt"/>
                <a:ea typeface="+mn-ea"/>
                <a:cs typeface="+mn-cs"/>
              </a:rPr>
              <a:t> Same as none, except in terms of border-conflict resolution for table elements.</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we can individually change the style of the bottom, left, top, and right borders of an element</a:t>
            </a:r>
          </a:p>
          <a:p>
            <a:r>
              <a:rPr lang="en-US" sz="1200" b="1" i="0" kern="1200" dirty="0" smtClean="0">
                <a:solidFill>
                  <a:schemeClr val="tx1"/>
                </a:solidFill>
                <a:effectLst/>
                <a:latin typeface="+mn-lt"/>
                <a:ea typeface="+mn-ea"/>
                <a:cs typeface="+mn-cs"/>
              </a:rPr>
              <a:t>border-bottom-style</a:t>
            </a:r>
            <a:r>
              <a:rPr lang="en-US" sz="1200" b="0" i="0" kern="1200" dirty="0" smtClean="0">
                <a:solidFill>
                  <a:schemeClr val="tx1"/>
                </a:solidFill>
                <a:effectLst/>
                <a:latin typeface="+mn-lt"/>
                <a:ea typeface="+mn-ea"/>
                <a:cs typeface="+mn-cs"/>
              </a:rPr>
              <a:t> changes the style of bottom border.</a:t>
            </a:r>
          </a:p>
          <a:p>
            <a:r>
              <a:rPr lang="en-US" sz="1200" b="1" i="0" kern="1200" dirty="0" smtClean="0">
                <a:solidFill>
                  <a:schemeClr val="tx1"/>
                </a:solidFill>
                <a:effectLst/>
                <a:latin typeface="+mn-lt"/>
                <a:ea typeface="+mn-ea"/>
                <a:cs typeface="+mn-cs"/>
              </a:rPr>
              <a:t>border-top-style</a:t>
            </a:r>
            <a:r>
              <a:rPr lang="en-US" sz="1200" b="0" i="0" kern="1200" dirty="0" smtClean="0">
                <a:solidFill>
                  <a:schemeClr val="tx1"/>
                </a:solidFill>
                <a:effectLst/>
                <a:latin typeface="+mn-lt"/>
                <a:ea typeface="+mn-ea"/>
                <a:cs typeface="+mn-cs"/>
              </a:rPr>
              <a:t> changes the style of top border.</a:t>
            </a:r>
          </a:p>
          <a:p>
            <a:r>
              <a:rPr lang="en-US" sz="1200" b="1" i="0" kern="1200" dirty="0" smtClean="0">
                <a:solidFill>
                  <a:schemeClr val="tx1"/>
                </a:solidFill>
                <a:effectLst/>
                <a:latin typeface="+mn-lt"/>
                <a:ea typeface="+mn-ea"/>
                <a:cs typeface="+mn-cs"/>
              </a:rPr>
              <a:t>border-left-style</a:t>
            </a:r>
            <a:r>
              <a:rPr lang="en-US" sz="1200" b="0" i="0" kern="1200" dirty="0" smtClean="0">
                <a:solidFill>
                  <a:schemeClr val="tx1"/>
                </a:solidFill>
                <a:effectLst/>
                <a:latin typeface="+mn-lt"/>
                <a:ea typeface="+mn-ea"/>
                <a:cs typeface="+mn-cs"/>
              </a:rPr>
              <a:t> changes the style of left border.</a:t>
            </a:r>
          </a:p>
          <a:p>
            <a:r>
              <a:rPr lang="en-US" sz="1200" b="1" i="0" kern="1200" dirty="0" smtClean="0">
                <a:solidFill>
                  <a:schemeClr val="tx1"/>
                </a:solidFill>
                <a:effectLst/>
                <a:latin typeface="+mn-lt"/>
                <a:ea typeface="+mn-ea"/>
                <a:cs typeface="+mn-cs"/>
              </a:rPr>
              <a:t>border-right-style</a:t>
            </a:r>
            <a:r>
              <a:rPr lang="en-US" sz="1200" b="0" i="0" kern="1200" dirty="0" smtClean="0">
                <a:solidFill>
                  <a:schemeClr val="tx1"/>
                </a:solidFill>
                <a:effectLst/>
                <a:latin typeface="+mn-lt"/>
                <a:ea typeface="+mn-ea"/>
                <a:cs typeface="+mn-cs"/>
              </a:rPr>
              <a:t> changes the style of right border.</a:t>
            </a:r>
          </a:p>
          <a:p>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smtClean="0"/>
              <a:pPr>
                <a:defRPr/>
              </a:pPr>
              <a:t>42</a:t>
            </a:fld>
            <a:endParaRPr lang="en-IN"/>
          </a:p>
        </p:txBody>
      </p:sp>
    </p:spTree>
    <p:extLst>
      <p:ext uri="{BB962C8B-B14F-4D97-AF65-F5344CB8AC3E}">
        <p14:creationId xmlns:p14="http://schemas.microsoft.com/office/powerpoint/2010/main" val="3177101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margin</a:t>
            </a:r>
            <a:r>
              <a:rPr lang="en-US" sz="1200" b="0" i="0" kern="1200" dirty="0" smtClean="0">
                <a:solidFill>
                  <a:schemeClr val="tx1"/>
                </a:solidFill>
                <a:effectLst/>
                <a:latin typeface="+mn-lt"/>
                <a:ea typeface="+mn-ea"/>
                <a:cs typeface="+mn-cs"/>
              </a:rPr>
              <a:t> property defines the space around an HTML element. It is possible to use negative values to overlap content.</a:t>
            </a:r>
          </a:p>
          <a:p>
            <a:r>
              <a:rPr lang="en-US" sz="1200" b="0" i="0" kern="1200" dirty="0" smtClean="0">
                <a:solidFill>
                  <a:schemeClr val="tx1"/>
                </a:solidFill>
                <a:effectLst/>
                <a:latin typeface="+mn-lt"/>
                <a:ea typeface="+mn-ea"/>
                <a:cs typeface="+mn-cs"/>
              </a:rPr>
              <a:t>The values of the margin property are not inherited by the child elements. </a:t>
            </a:r>
            <a:endParaRPr lang="en-US" dirty="0" smtClean="0"/>
          </a:p>
          <a:p>
            <a:endParaRPr lang="en-US" dirty="0" smtClean="0"/>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margin</a:t>
            </a:r>
            <a:r>
              <a:rPr lang="en-US" sz="1200" b="0" i="0" kern="1200" dirty="0" smtClean="0">
                <a:solidFill>
                  <a:schemeClr val="tx1"/>
                </a:solidFill>
                <a:effectLst/>
                <a:latin typeface="+mn-lt"/>
                <a:ea typeface="+mn-ea"/>
                <a:cs typeface="+mn-cs"/>
              </a:rPr>
              <a:t> specifies a shorthand property for setting the margin properties in one declaration.</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margin-bottom</a:t>
            </a:r>
            <a:r>
              <a:rPr lang="en-US" sz="1200" b="0" i="0" kern="1200" dirty="0" smtClean="0">
                <a:solidFill>
                  <a:schemeClr val="tx1"/>
                </a:solidFill>
                <a:effectLst/>
                <a:latin typeface="+mn-lt"/>
                <a:ea typeface="+mn-ea"/>
                <a:cs typeface="+mn-cs"/>
              </a:rPr>
              <a:t> specifies the bottom margin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margin-top</a:t>
            </a:r>
            <a:r>
              <a:rPr lang="en-US" sz="1200" b="0" i="0" kern="1200" dirty="0" smtClean="0">
                <a:solidFill>
                  <a:schemeClr val="tx1"/>
                </a:solidFill>
                <a:effectLst/>
                <a:latin typeface="+mn-lt"/>
                <a:ea typeface="+mn-ea"/>
                <a:cs typeface="+mn-cs"/>
              </a:rPr>
              <a:t> specifies the top margin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margin-left</a:t>
            </a:r>
            <a:r>
              <a:rPr lang="en-US" sz="1200" b="0" i="0" kern="1200" dirty="0" smtClean="0">
                <a:solidFill>
                  <a:schemeClr val="tx1"/>
                </a:solidFill>
                <a:effectLst/>
                <a:latin typeface="+mn-lt"/>
                <a:ea typeface="+mn-ea"/>
                <a:cs typeface="+mn-cs"/>
              </a:rPr>
              <a:t> specifies the left margin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margin-right</a:t>
            </a:r>
            <a:r>
              <a:rPr lang="en-US" sz="1200" b="0" i="0" kern="1200" dirty="0" smtClean="0">
                <a:solidFill>
                  <a:schemeClr val="tx1"/>
                </a:solidFill>
                <a:effectLst/>
                <a:latin typeface="+mn-lt"/>
                <a:ea typeface="+mn-ea"/>
                <a:cs typeface="+mn-cs"/>
              </a:rPr>
              <a:t> specifies the right margin of an element.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smtClean="0"/>
              <a:pPr>
                <a:defRPr/>
              </a:pPr>
              <a:t>43</a:t>
            </a:fld>
            <a:endParaRPr lang="en-IN"/>
          </a:p>
        </p:txBody>
      </p:sp>
    </p:spTree>
    <p:extLst>
      <p:ext uri="{BB962C8B-B14F-4D97-AF65-F5344CB8AC3E}">
        <p14:creationId xmlns:p14="http://schemas.microsoft.com/office/powerpoint/2010/main" val="31771013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padding</a:t>
            </a:r>
            <a:r>
              <a:rPr lang="en-US" sz="1200" b="0" i="0" kern="1200" dirty="0" smtClean="0">
                <a:solidFill>
                  <a:schemeClr val="tx1"/>
                </a:solidFill>
                <a:effectLst/>
                <a:latin typeface="+mn-lt"/>
                <a:ea typeface="+mn-ea"/>
                <a:cs typeface="+mn-cs"/>
              </a:rPr>
              <a:t> property allows you to specify how much space should appear between the content of an element and its border</a:t>
            </a:r>
            <a:endParaRPr lang="en-US" dirty="0" smtClean="0"/>
          </a:p>
          <a:p>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a:t>
            </a:r>
            <a:r>
              <a:rPr lang="en-US" sz="1200" b="0" i="0" kern="1200" dirty="0" smtClean="0">
                <a:solidFill>
                  <a:schemeClr val="tx1"/>
                </a:solidFill>
                <a:effectLst/>
                <a:latin typeface="+mn-lt"/>
                <a:ea typeface="+mn-ea"/>
                <a:cs typeface="+mn-cs"/>
              </a:rPr>
              <a:t> serves as shorthand for the preceding properties.</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padding-bottom</a:t>
            </a:r>
            <a:r>
              <a:rPr lang="en-US" sz="1200" b="0" i="0" kern="1200" dirty="0" smtClean="0">
                <a:solidFill>
                  <a:schemeClr val="tx1"/>
                </a:solidFill>
                <a:effectLst/>
                <a:latin typeface="+mn-lt"/>
                <a:ea typeface="+mn-ea"/>
                <a:cs typeface="+mn-cs"/>
              </a:rPr>
              <a:t> specifies the bottom padding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padding-top</a:t>
            </a:r>
            <a:r>
              <a:rPr lang="en-US" sz="1200" b="0" i="0" kern="1200" dirty="0" smtClean="0">
                <a:solidFill>
                  <a:schemeClr val="tx1"/>
                </a:solidFill>
                <a:effectLst/>
                <a:latin typeface="+mn-lt"/>
                <a:ea typeface="+mn-ea"/>
                <a:cs typeface="+mn-cs"/>
              </a:rPr>
              <a:t> specifies the top padding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padding-left</a:t>
            </a:r>
            <a:r>
              <a:rPr lang="en-US" sz="1200" b="0" i="0" kern="1200" dirty="0" smtClean="0">
                <a:solidFill>
                  <a:schemeClr val="tx1"/>
                </a:solidFill>
                <a:effectLst/>
                <a:latin typeface="+mn-lt"/>
                <a:ea typeface="+mn-ea"/>
                <a:cs typeface="+mn-cs"/>
              </a:rPr>
              <a:t> specifies the left padding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padding-right</a:t>
            </a:r>
            <a:r>
              <a:rPr lang="en-US" sz="1200" b="0" i="0" kern="1200" dirty="0" smtClean="0">
                <a:solidFill>
                  <a:schemeClr val="tx1"/>
                </a:solidFill>
                <a:effectLst/>
                <a:latin typeface="+mn-lt"/>
                <a:ea typeface="+mn-ea"/>
                <a:cs typeface="+mn-cs"/>
              </a:rPr>
              <a:t> specifies the right padding of an element.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padding</a:t>
            </a:r>
            <a:r>
              <a:rPr lang="en-US" sz="1200" b="0" i="0" kern="1200" dirty="0" smtClean="0">
                <a:solidFill>
                  <a:schemeClr val="tx1"/>
                </a:solidFill>
                <a:effectLst/>
                <a:latin typeface="+mn-lt"/>
                <a:ea typeface="+mn-ea"/>
                <a:cs typeface="+mn-cs"/>
              </a:rPr>
              <a:t> serves as shorthand for the preceding properties.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smtClean="0"/>
              <a:pPr>
                <a:defRPr/>
              </a:pPr>
              <a:t>44</a:t>
            </a:fld>
            <a:endParaRPr lang="en-IN"/>
          </a:p>
        </p:txBody>
      </p:sp>
    </p:spTree>
    <p:extLst>
      <p:ext uri="{BB962C8B-B14F-4D97-AF65-F5344CB8AC3E}">
        <p14:creationId xmlns:p14="http://schemas.microsoft.com/office/powerpoint/2010/main" val="31771013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height</a:t>
            </a:r>
            <a:r>
              <a:rPr lang="en-US" sz="1200" b="0" i="0" kern="1200" dirty="0" smtClean="0">
                <a:solidFill>
                  <a:schemeClr val="tx1"/>
                </a:solidFill>
                <a:effectLst/>
                <a:latin typeface="+mn-lt"/>
                <a:ea typeface="+mn-ea"/>
                <a:cs typeface="+mn-cs"/>
              </a:rPr>
              <a:t> sets the height of an element's content area similarly The </a:t>
            </a:r>
            <a:r>
              <a:rPr lang="en-US" sz="1200" b="0" i="1" kern="1200" dirty="0" smtClean="0">
                <a:solidFill>
                  <a:schemeClr val="tx1"/>
                </a:solidFill>
                <a:effectLst/>
                <a:latin typeface="+mn-lt"/>
                <a:ea typeface="+mn-ea"/>
                <a:cs typeface="+mn-cs"/>
              </a:rPr>
              <a:t>width</a:t>
            </a:r>
            <a:r>
              <a:rPr lang="en-US" sz="1200" b="0" i="0" kern="1200" dirty="0" smtClean="0">
                <a:solidFill>
                  <a:schemeClr val="tx1"/>
                </a:solidFill>
                <a:effectLst/>
                <a:latin typeface="+mn-lt"/>
                <a:ea typeface="+mn-ea"/>
                <a:cs typeface="+mn-cs"/>
              </a:rPr>
              <a:t> sets the width</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length</a:t>
            </a:r>
            <a:r>
              <a:rPr lang="en-US" sz="1200" b="0" i="0" kern="1200" dirty="0" smtClean="0">
                <a:solidFill>
                  <a:schemeClr val="tx1"/>
                </a:solidFill>
                <a:effectLst/>
                <a:latin typeface="+mn-lt"/>
                <a:ea typeface="+mn-ea"/>
                <a:cs typeface="+mn-cs"/>
              </a:rPr>
              <a:t> − Any length unit. Negative length values are not permitted for this property.</a:t>
            </a:r>
          </a:p>
          <a:p>
            <a:r>
              <a:rPr lang="en-US" sz="1200" b="1" i="0" kern="1200" dirty="0" smtClean="0">
                <a:solidFill>
                  <a:schemeClr val="tx1"/>
                </a:solidFill>
                <a:effectLst/>
                <a:latin typeface="+mn-lt"/>
                <a:ea typeface="+mn-ea"/>
                <a:cs typeface="+mn-cs"/>
              </a:rPr>
              <a:t>percentage</a:t>
            </a:r>
            <a:r>
              <a:rPr lang="en-US" sz="1200" b="0" i="0" kern="1200" dirty="0" smtClean="0">
                <a:solidFill>
                  <a:schemeClr val="tx1"/>
                </a:solidFill>
                <a:effectLst/>
                <a:latin typeface="+mn-lt"/>
                <a:ea typeface="+mn-ea"/>
                <a:cs typeface="+mn-cs"/>
              </a:rPr>
              <a:t> − The height is calculated with respect to the height of the element's containing block, assuming that the containing block's height has been explicitly set.</a:t>
            </a:r>
          </a:p>
          <a:p>
            <a:r>
              <a:rPr lang="en-US" sz="1200" b="1" i="0" kern="1200" dirty="0" smtClean="0">
                <a:solidFill>
                  <a:schemeClr val="tx1"/>
                </a:solidFill>
                <a:effectLst/>
                <a:latin typeface="+mn-lt"/>
                <a:ea typeface="+mn-ea"/>
                <a:cs typeface="+mn-cs"/>
              </a:rPr>
              <a:t>auto</a:t>
            </a:r>
            <a:r>
              <a:rPr lang="en-US" sz="1200" b="0" i="0" kern="1200" dirty="0" smtClean="0">
                <a:solidFill>
                  <a:schemeClr val="tx1"/>
                </a:solidFill>
                <a:effectLst/>
                <a:latin typeface="+mn-lt"/>
                <a:ea typeface="+mn-ea"/>
                <a:cs typeface="+mn-cs"/>
              </a:rPr>
              <a:t> − Default. The browser calculates the actual height.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smtClean="0"/>
              <a:pPr>
                <a:defRPr/>
              </a:pPr>
              <a:t>45</a:t>
            </a:fld>
            <a:endParaRPr lang="en-IN"/>
          </a:p>
        </p:txBody>
      </p:sp>
    </p:spTree>
    <p:extLst>
      <p:ext uri="{BB962C8B-B14F-4D97-AF65-F5344CB8AC3E}">
        <p14:creationId xmlns:p14="http://schemas.microsoft.com/office/powerpoint/2010/main" val="31771013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b="0" i="0" kern="1200" dirty="0" smtClean="0">
                <a:solidFill>
                  <a:schemeClr val="tx1"/>
                </a:solidFill>
                <a:effectLst/>
                <a:latin typeface="+mn-lt"/>
                <a:ea typeface="+mn-ea"/>
                <a:cs typeface="+mn-cs"/>
              </a:rPr>
              <a:t>The CSS box model is essentially a box that wraps around every HTML element. It consists of: margins, borders, padding, and the actual content.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Content</a:t>
            </a:r>
            <a:r>
              <a:rPr lang="en-US" sz="1200" b="0" i="0" kern="1200" dirty="0" smtClean="0">
                <a:solidFill>
                  <a:schemeClr val="tx1"/>
                </a:solidFill>
                <a:effectLst/>
                <a:latin typeface="+mn-lt"/>
                <a:ea typeface="+mn-ea"/>
                <a:cs typeface="+mn-cs"/>
              </a:rPr>
              <a:t> - The content of the box, where text and images appear</a:t>
            </a:r>
          </a:p>
          <a:p>
            <a:r>
              <a:rPr lang="en-US" sz="1200" b="1" i="0" kern="1200" dirty="0" smtClean="0">
                <a:solidFill>
                  <a:schemeClr val="tx1"/>
                </a:solidFill>
                <a:effectLst/>
                <a:latin typeface="+mn-lt"/>
                <a:ea typeface="+mn-ea"/>
                <a:cs typeface="+mn-cs"/>
              </a:rPr>
              <a:t>Padding</a:t>
            </a:r>
            <a:r>
              <a:rPr lang="en-US" sz="1200" b="0" i="0" kern="1200" dirty="0" smtClean="0">
                <a:solidFill>
                  <a:schemeClr val="tx1"/>
                </a:solidFill>
                <a:effectLst/>
                <a:latin typeface="+mn-lt"/>
                <a:ea typeface="+mn-ea"/>
                <a:cs typeface="+mn-cs"/>
              </a:rPr>
              <a:t> - Clears an area around the content. The padding is transparent</a:t>
            </a:r>
          </a:p>
          <a:p>
            <a:r>
              <a:rPr lang="en-US" sz="1200" b="1" i="0" kern="1200" dirty="0" smtClean="0">
                <a:solidFill>
                  <a:schemeClr val="tx1"/>
                </a:solidFill>
                <a:effectLst/>
                <a:latin typeface="+mn-lt"/>
                <a:ea typeface="+mn-ea"/>
                <a:cs typeface="+mn-cs"/>
              </a:rPr>
              <a:t>Border</a:t>
            </a:r>
            <a:r>
              <a:rPr lang="en-US" sz="1200" b="0" i="0" kern="1200" dirty="0" smtClean="0">
                <a:solidFill>
                  <a:schemeClr val="tx1"/>
                </a:solidFill>
                <a:effectLst/>
                <a:latin typeface="+mn-lt"/>
                <a:ea typeface="+mn-ea"/>
                <a:cs typeface="+mn-cs"/>
              </a:rPr>
              <a:t> - A border that goes around the padding and content</a:t>
            </a:r>
          </a:p>
          <a:p>
            <a:r>
              <a:rPr lang="en-US" sz="1200" b="1" i="0" kern="1200" dirty="0" smtClean="0">
                <a:solidFill>
                  <a:schemeClr val="tx1"/>
                </a:solidFill>
                <a:effectLst/>
                <a:latin typeface="+mn-lt"/>
                <a:ea typeface="+mn-ea"/>
                <a:cs typeface="+mn-cs"/>
              </a:rPr>
              <a:t>Margin</a:t>
            </a:r>
            <a:r>
              <a:rPr lang="en-US" sz="1200" b="0" i="0" kern="1200" dirty="0" smtClean="0">
                <a:solidFill>
                  <a:schemeClr val="tx1"/>
                </a:solidFill>
                <a:effectLst/>
                <a:latin typeface="+mn-lt"/>
                <a:ea typeface="+mn-ea"/>
                <a:cs typeface="+mn-cs"/>
              </a:rPr>
              <a:t> - Clears an area outside the border. The margin is transparent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smtClean="0"/>
              <a:pPr>
                <a:defRPr/>
              </a:pPr>
              <a:t>47</a:t>
            </a:fld>
            <a:endParaRPr lang="en-IN"/>
          </a:p>
        </p:txBody>
      </p:sp>
    </p:spTree>
    <p:extLst>
      <p:ext uri="{BB962C8B-B14F-4D97-AF65-F5344CB8AC3E}">
        <p14:creationId xmlns:p14="http://schemas.microsoft.com/office/powerpoint/2010/main" val="3177101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float property can have one of the following values:</a:t>
            </a:r>
          </a:p>
          <a:p>
            <a:r>
              <a:rPr lang="en-US" sz="1200" b="1" i="0" kern="1200" dirty="0" smtClean="0">
                <a:solidFill>
                  <a:schemeClr val="tx1"/>
                </a:solidFill>
                <a:effectLst/>
                <a:latin typeface="+mn-lt"/>
                <a:ea typeface="+mn-ea"/>
                <a:cs typeface="+mn-cs"/>
              </a:rPr>
              <a:t>left</a:t>
            </a:r>
            <a:r>
              <a:rPr lang="en-US" sz="1200" b="0" i="0" kern="1200" dirty="0" smtClean="0">
                <a:solidFill>
                  <a:schemeClr val="tx1"/>
                </a:solidFill>
                <a:effectLst/>
                <a:latin typeface="+mn-lt"/>
                <a:ea typeface="+mn-ea"/>
                <a:cs typeface="+mn-cs"/>
              </a:rPr>
              <a:t> - The element floats to the left of its container</a:t>
            </a:r>
          </a:p>
          <a:p>
            <a:r>
              <a:rPr lang="en-US" sz="1200" b="1" i="0" kern="1200" dirty="0" smtClean="0">
                <a:solidFill>
                  <a:schemeClr val="tx1"/>
                </a:solidFill>
                <a:effectLst/>
                <a:latin typeface="+mn-lt"/>
                <a:ea typeface="+mn-ea"/>
                <a:cs typeface="+mn-cs"/>
              </a:rPr>
              <a:t>right-</a:t>
            </a:r>
            <a:r>
              <a:rPr lang="en-US" sz="1200" b="0" i="0" kern="1200" dirty="0" smtClean="0">
                <a:solidFill>
                  <a:schemeClr val="tx1"/>
                </a:solidFill>
                <a:effectLst/>
                <a:latin typeface="+mn-lt"/>
                <a:ea typeface="+mn-ea"/>
                <a:cs typeface="+mn-cs"/>
              </a:rPr>
              <a:t> The element floats to the right of its container</a:t>
            </a:r>
          </a:p>
          <a:p>
            <a:r>
              <a:rPr lang="en-US" sz="1200" b="1" i="0" kern="1200" dirty="0" smtClean="0">
                <a:solidFill>
                  <a:schemeClr val="tx1"/>
                </a:solidFill>
                <a:effectLst/>
                <a:latin typeface="+mn-lt"/>
                <a:ea typeface="+mn-ea"/>
                <a:cs typeface="+mn-cs"/>
              </a:rPr>
              <a:t>none</a:t>
            </a:r>
            <a:r>
              <a:rPr lang="en-US" sz="1200" b="0" i="0" kern="1200" dirty="0" smtClean="0">
                <a:solidFill>
                  <a:schemeClr val="tx1"/>
                </a:solidFill>
                <a:effectLst/>
                <a:latin typeface="+mn-lt"/>
                <a:ea typeface="+mn-ea"/>
                <a:cs typeface="+mn-cs"/>
              </a:rPr>
              <a:t> - The element does not float (will be displayed just where it occurs in the text). This is default</a:t>
            </a:r>
          </a:p>
          <a:p>
            <a:r>
              <a:rPr lang="en-US" sz="1200" b="1" i="0" kern="1200" dirty="0" smtClean="0">
                <a:solidFill>
                  <a:schemeClr val="tx1"/>
                </a:solidFill>
                <a:effectLst/>
                <a:latin typeface="+mn-lt"/>
                <a:ea typeface="+mn-ea"/>
                <a:cs typeface="+mn-cs"/>
              </a:rPr>
              <a:t>inherit</a:t>
            </a:r>
            <a:r>
              <a:rPr lang="en-US" sz="1200" b="0" i="0" kern="1200" dirty="0" smtClean="0">
                <a:solidFill>
                  <a:schemeClr val="tx1"/>
                </a:solidFill>
                <a:effectLst/>
                <a:latin typeface="+mn-lt"/>
                <a:ea typeface="+mn-ea"/>
                <a:cs typeface="+mn-cs"/>
              </a:rPr>
              <a:t> - The element inherits the float value of its parent</a:t>
            </a:r>
          </a:p>
          <a:p>
            <a:r>
              <a:rPr lang="en-US" sz="1200" b="1" i="0" kern="1200" dirty="0" err="1" smtClean="0">
                <a:solidFill>
                  <a:schemeClr val="tx1"/>
                </a:solidFill>
                <a:effectLst/>
                <a:latin typeface="+mn-lt"/>
                <a:ea typeface="+mn-ea"/>
                <a:cs typeface="+mn-cs"/>
              </a:rPr>
              <a:t>Eg</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img</a:t>
            </a:r>
            <a:r>
              <a:rPr lang="en-US" sz="1200" b="1" i="0" kern="1200" dirty="0" smtClean="0">
                <a:solidFill>
                  <a:schemeClr val="tx1"/>
                </a:solidFill>
                <a:effectLst/>
                <a:latin typeface="+mn-lt"/>
                <a:ea typeface="+mn-ea"/>
                <a:cs typeface="+mn-cs"/>
              </a:rPr>
              <a:t> {</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    float: right;</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its simplest use, the float property can be used to wrap text around images.</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Display:</a:t>
            </a:r>
            <a:r>
              <a:rPr lang="en-US" sz="1200" b="0" i="0" kern="1200" dirty="0" err="1"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property specifies if/how an element is </a:t>
            </a:r>
            <a:r>
              <a:rPr lang="en-US" sz="1200" b="0" i="0" kern="1200" dirty="0" err="1" smtClean="0">
                <a:solidFill>
                  <a:schemeClr val="tx1"/>
                </a:solidFill>
                <a:effectLst/>
                <a:latin typeface="+mn-lt"/>
                <a:ea typeface="+mn-ea"/>
                <a:cs typeface="+mn-cs"/>
              </a:rPr>
              <a:t>displayed.default</a:t>
            </a:r>
            <a:r>
              <a:rPr lang="en-US" sz="1200" b="0" i="0" kern="1200" dirty="0" smtClean="0">
                <a:solidFill>
                  <a:schemeClr val="tx1"/>
                </a:solidFill>
                <a:effectLst/>
                <a:latin typeface="+mn-lt"/>
                <a:ea typeface="+mn-ea"/>
                <a:cs typeface="+mn-cs"/>
              </a:rPr>
              <a:t> display value depending on what type of element it is. The default display value for most elements is </a:t>
            </a:r>
            <a:r>
              <a:rPr lang="en-US" dirty="0" smtClean="0"/>
              <a:t>block</a:t>
            </a:r>
            <a:r>
              <a:rPr lang="en-US" sz="1200" b="0" i="0" kern="1200" dirty="0" smtClean="0">
                <a:solidFill>
                  <a:schemeClr val="tx1"/>
                </a:solidFill>
                <a:effectLst/>
                <a:latin typeface="+mn-lt"/>
                <a:ea typeface="+mn-ea"/>
                <a:cs typeface="+mn-cs"/>
              </a:rPr>
              <a:t> or </a:t>
            </a:r>
            <a:r>
              <a:rPr lang="en-US" dirty="0" smtClean="0"/>
              <a:t>inline</a:t>
            </a:r>
            <a:r>
              <a:rPr lang="en-US" sz="1200" b="0" i="0" kern="1200" dirty="0" smtClean="0">
                <a:solidFill>
                  <a:schemeClr val="tx1"/>
                </a:solidFill>
                <a:effectLst/>
                <a:latin typeface="+mn-lt"/>
                <a:ea typeface="+mn-ea"/>
                <a:cs typeface="+mn-cs"/>
              </a:rPr>
              <a:t>. Hiding an element can be done by setting the </a:t>
            </a:r>
            <a:r>
              <a:rPr lang="en-US" dirty="0" smtClean="0"/>
              <a:t>display</a:t>
            </a:r>
            <a:r>
              <a:rPr lang="en-US" sz="1200" b="0" i="0" kern="1200" dirty="0" smtClean="0">
                <a:solidFill>
                  <a:schemeClr val="tx1"/>
                </a:solidFill>
                <a:effectLst/>
                <a:latin typeface="+mn-lt"/>
                <a:ea typeface="+mn-ea"/>
                <a:cs typeface="+mn-cs"/>
              </a:rPr>
              <a:t> property to </a:t>
            </a:r>
            <a:r>
              <a:rPr lang="en-US" dirty="0" smtClean="0"/>
              <a:t>none(A</a:t>
            </a:r>
            <a:r>
              <a:rPr lang="en-US" baseline="0" dirty="0" smtClean="0"/>
              <a:t> </a:t>
            </a:r>
            <a:r>
              <a:rPr lang="en-US" baseline="0" dirty="0" err="1" smtClean="0"/>
              <a:t>mothod</a:t>
            </a:r>
            <a:r>
              <a:rPr lang="en-US" baseline="0" dirty="0" smtClean="0"/>
              <a:t> commonly used in </a:t>
            </a:r>
            <a:r>
              <a:rPr lang="en-US" baseline="0" dirty="0" err="1" smtClean="0"/>
              <a:t>javascripts</a:t>
            </a:r>
            <a:r>
              <a:rPr lang="en-US" baseline="0" dirty="0" smtClean="0"/>
              <a:t>)</a:t>
            </a: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err="1" smtClean="0">
                <a:solidFill>
                  <a:schemeClr val="tx1"/>
                </a:solidFill>
                <a:effectLst/>
                <a:latin typeface="+mn-lt"/>
                <a:ea typeface="+mn-ea"/>
                <a:cs typeface="+mn-cs"/>
              </a:rPr>
              <a:t>Eg</a:t>
            </a:r>
            <a:r>
              <a:rPr lang="en-US" sz="1200" b="1" i="0" kern="1200" dirty="0" smtClean="0">
                <a:solidFill>
                  <a:schemeClr val="tx1"/>
                </a:solidFill>
                <a:effectLst/>
                <a:latin typeface="+mn-lt"/>
                <a:ea typeface="+mn-ea"/>
                <a:cs typeface="+mn-cs"/>
              </a:rPr>
              <a:t>: a {</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    display: block;</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smtClean="0"/>
              <a:pPr>
                <a:defRPr/>
              </a:pPr>
              <a:t>48</a:t>
            </a:fld>
            <a:endParaRPr lang="en-IN"/>
          </a:p>
        </p:txBody>
      </p:sp>
    </p:spTree>
    <p:extLst>
      <p:ext uri="{BB962C8B-B14F-4D97-AF65-F5344CB8AC3E}">
        <p14:creationId xmlns:p14="http://schemas.microsoft.com/office/powerpoint/2010/main" val="31771013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Example;</a:t>
            </a:r>
          </a:p>
          <a:p>
            <a:r>
              <a:rPr lang="en-US" sz="1200" b="0" i="0" kern="1200" dirty="0" smtClean="0">
                <a:solidFill>
                  <a:schemeClr val="tx1"/>
                </a:solidFill>
                <a:effectLst/>
                <a:latin typeface="+mn-lt"/>
                <a:ea typeface="+mn-ea"/>
                <a:cs typeface="+mn-cs"/>
              </a:rPr>
              <a:t>It</a:t>
            </a:r>
            <a:r>
              <a:rPr lang="en-US" sz="1200" b="0" i="0" kern="1200" baseline="0" dirty="0" smtClean="0">
                <a:solidFill>
                  <a:schemeClr val="tx1"/>
                </a:solidFill>
                <a:effectLst/>
                <a:latin typeface="+mn-lt"/>
                <a:ea typeface="+mn-ea"/>
                <a:cs typeface="+mn-cs"/>
              </a:rPr>
              <a:t> is almost self explanatory please try it your self.</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body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color: blue;</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text-align: center;</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letter-spacing: 3px;</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    line-height: 1.8;</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h2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text-decoration: line-through;</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text-transform: uppercase;</a:t>
            </a:r>
          </a:p>
          <a:p>
            <a:r>
              <a:rPr lang="en-US" sz="1200" b="0" i="0" kern="1200" dirty="0" smtClean="0">
                <a:solidFill>
                  <a:schemeClr val="tx1"/>
                </a:solidFill>
                <a:effectLst/>
                <a:latin typeface="+mn-lt"/>
                <a:ea typeface="+mn-ea"/>
                <a:cs typeface="+mn-cs"/>
              </a:rPr>
              <a:t>    text-indent: 50px;</a:t>
            </a:r>
          </a:p>
          <a:p>
            <a:r>
              <a:rPr lang="en-US" sz="1200" b="0" i="0" kern="1200" dirty="0" smtClean="0">
                <a:solidFill>
                  <a:schemeClr val="tx1"/>
                </a:solidFill>
                <a:effectLst/>
                <a:latin typeface="+mn-lt"/>
                <a:ea typeface="+mn-ea"/>
                <a:cs typeface="+mn-cs"/>
              </a:rPr>
              <a:t>}</a:t>
            </a: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smtClean="0"/>
              <a:pPr>
                <a:defRPr/>
              </a:pPr>
              <a:t>49</a:t>
            </a:fld>
            <a:endParaRPr lang="en-IN"/>
          </a:p>
        </p:txBody>
      </p:sp>
    </p:spTree>
    <p:extLst>
      <p:ext uri="{BB962C8B-B14F-4D97-AF65-F5344CB8AC3E}">
        <p14:creationId xmlns:p14="http://schemas.microsoft.com/office/powerpoint/2010/main" val="3177101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Font:</a:t>
            </a:r>
            <a:r>
              <a:rPr lang="en-US" baseline="0" dirty="0" smtClean="0"/>
              <a:t> used to </a:t>
            </a:r>
            <a:r>
              <a:rPr lang="en-US" sz="1200" b="0" i="0" kern="1200" dirty="0" smtClean="0">
                <a:solidFill>
                  <a:schemeClr val="tx1"/>
                </a:solidFill>
                <a:effectLst/>
                <a:latin typeface="+mn-lt"/>
                <a:ea typeface="+mn-ea"/>
                <a:cs typeface="+mn-cs"/>
              </a:rPr>
              <a:t> set fonts of a content.</a:t>
            </a:r>
          </a:p>
          <a:p>
            <a:r>
              <a:rPr lang="en-US" sz="1200" b="0" i="0" kern="1200" dirty="0" smtClean="0">
                <a:solidFill>
                  <a:schemeClr val="tx1"/>
                </a:solidFill>
                <a:effectLst/>
                <a:latin typeface="+mn-lt"/>
                <a:ea typeface="+mn-ea"/>
                <a:cs typeface="+mn-cs"/>
              </a:rPr>
              <a:t>The font family of a text is set with the font-family property.</a:t>
            </a:r>
          </a:p>
          <a:p>
            <a:r>
              <a:rPr lang="en-US" sz="1200" b="0" i="0" kern="1200" dirty="0" smtClean="0">
                <a:solidFill>
                  <a:schemeClr val="tx1"/>
                </a:solidFill>
                <a:effectLst/>
                <a:latin typeface="+mn-lt"/>
                <a:ea typeface="+mn-ea"/>
                <a:cs typeface="+mn-cs"/>
              </a:rPr>
              <a:t>The font-family property should hold several font names as a "fallback" system. If the browser does not support the first font, it tries the next font, and so on.</a:t>
            </a:r>
          </a:p>
          <a:p>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p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font-family: "Times New Roman", Times, serif;</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The font-style</a:t>
            </a:r>
            <a:r>
              <a:rPr lang="en-US" sz="1200" b="0" i="0" kern="1200" dirty="0" smtClean="0">
                <a:solidFill>
                  <a:schemeClr val="tx1"/>
                </a:solidFill>
                <a:effectLst/>
                <a:latin typeface="+mn-lt"/>
                <a:ea typeface="+mn-ea"/>
                <a:cs typeface="+mn-cs"/>
              </a:rPr>
              <a:t> property is mostly used to specify italic text.</a:t>
            </a:r>
          </a:p>
          <a:p>
            <a:r>
              <a:rPr lang="en-US" sz="1200" b="0" i="0" kern="1200" dirty="0" smtClean="0">
                <a:solidFill>
                  <a:schemeClr val="tx1"/>
                </a:solidFill>
                <a:effectLst/>
                <a:latin typeface="+mn-lt"/>
                <a:ea typeface="+mn-ea"/>
                <a:cs typeface="+mn-cs"/>
              </a:rPr>
              <a:t>This property has three values:</a:t>
            </a:r>
          </a:p>
          <a:p>
            <a:r>
              <a:rPr lang="en-US" sz="1200" b="1" i="0" kern="1200" dirty="0" smtClean="0">
                <a:solidFill>
                  <a:schemeClr val="tx1"/>
                </a:solidFill>
                <a:effectLst/>
                <a:latin typeface="+mn-lt"/>
                <a:ea typeface="+mn-ea"/>
                <a:cs typeface="+mn-cs"/>
              </a:rPr>
              <a:t>normal</a:t>
            </a:r>
            <a:r>
              <a:rPr lang="en-US" sz="1200" b="0" i="0" kern="1200" dirty="0" smtClean="0">
                <a:solidFill>
                  <a:schemeClr val="tx1"/>
                </a:solidFill>
                <a:effectLst/>
                <a:latin typeface="+mn-lt"/>
                <a:ea typeface="+mn-ea"/>
                <a:cs typeface="+mn-cs"/>
              </a:rPr>
              <a:t> - The text is shown normally</a:t>
            </a:r>
          </a:p>
          <a:p>
            <a:r>
              <a:rPr lang="en-US" sz="1200" b="1" i="0" kern="1200" dirty="0" smtClean="0">
                <a:solidFill>
                  <a:schemeClr val="tx1"/>
                </a:solidFill>
                <a:effectLst/>
                <a:latin typeface="+mn-lt"/>
                <a:ea typeface="+mn-ea"/>
                <a:cs typeface="+mn-cs"/>
              </a:rPr>
              <a:t>italic</a:t>
            </a:r>
            <a:r>
              <a:rPr lang="en-US" sz="1200" b="0" i="0" kern="1200" dirty="0" smtClean="0">
                <a:solidFill>
                  <a:schemeClr val="tx1"/>
                </a:solidFill>
                <a:effectLst/>
                <a:latin typeface="+mn-lt"/>
                <a:ea typeface="+mn-ea"/>
                <a:cs typeface="+mn-cs"/>
              </a:rPr>
              <a:t> - The text is shown in italics</a:t>
            </a:r>
          </a:p>
          <a:p>
            <a:r>
              <a:rPr lang="en-US" sz="1200" b="1" i="0" kern="1200" dirty="0" smtClean="0">
                <a:solidFill>
                  <a:schemeClr val="tx1"/>
                </a:solidFill>
                <a:effectLst/>
                <a:latin typeface="+mn-lt"/>
                <a:ea typeface="+mn-ea"/>
                <a:cs typeface="+mn-cs"/>
              </a:rPr>
              <a:t>oblique</a:t>
            </a:r>
            <a:r>
              <a:rPr lang="en-US" sz="1200" b="0" i="0" kern="1200" dirty="0" smtClean="0">
                <a:solidFill>
                  <a:schemeClr val="tx1"/>
                </a:solidFill>
                <a:effectLst/>
                <a:latin typeface="+mn-lt"/>
                <a:ea typeface="+mn-ea"/>
                <a:cs typeface="+mn-cs"/>
              </a:rPr>
              <a:t> - The text is "leaning" (oblique is very similar to italic, but less supported)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b="1" dirty="0" smtClean="0"/>
              <a:t>font-size</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property sets the size of the text.</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 size unit is recommended by the W3C</a:t>
            </a:r>
            <a:r>
              <a:rPr lang="en-US" sz="1200" b="0" i="0" kern="1200" baseline="0" dirty="0" smtClean="0">
                <a:solidFill>
                  <a:schemeClr val="tx1"/>
                </a:solidFill>
                <a:effectLst/>
                <a:latin typeface="+mn-lt"/>
                <a:ea typeface="+mn-ea"/>
                <a:cs typeface="+mn-cs"/>
              </a:rPr>
              <a:t> rather than </a:t>
            </a:r>
            <a:r>
              <a:rPr lang="en-US" sz="1200" b="0" i="0" kern="1200" baseline="0" dirty="0" err="1" smtClean="0">
                <a:solidFill>
                  <a:schemeClr val="tx1"/>
                </a:solidFill>
                <a:effectLst/>
                <a:latin typeface="+mn-lt"/>
                <a:ea typeface="+mn-ea"/>
                <a:cs typeface="+mn-cs"/>
              </a:rPr>
              <a:t>px</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default text size in browsers is 16px.(1em = 16px)</a:t>
            </a:r>
          </a:p>
          <a:p>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pixels</a:t>
            </a:r>
            <a:r>
              <a:rPr lang="en-US" sz="1200" b="0" i="0" kern="1200" dirty="0" smtClean="0">
                <a:solidFill>
                  <a:schemeClr val="tx1"/>
                </a:solidFill>
                <a:effectLst/>
                <a:latin typeface="+mn-lt"/>
                <a:ea typeface="+mn-ea"/>
                <a:cs typeface="+mn-cs"/>
              </a:rPr>
              <a:t>/16=</a:t>
            </a:r>
            <a:r>
              <a:rPr lang="en-US" sz="1200" b="0" i="1" kern="1200" dirty="0" err="1" smtClean="0">
                <a:solidFill>
                  <a:schemeClr val="tx1"/>
                </a:solidFill>
                <a:effectLst/>
                <a:latin typeface="+mn-lt"/>
                <a:ea typeface="+mn-ea"/>
                <a:cs typeface="+mn-cs"/>
              </a:rPr>
              <a:t>em</a:t>
            </a:r>
            <a:endParaRPr lang="en-US" sz="1200" b="0" i="1"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b="1" dirty="0" smtClean="0"/>
              <a:t>font-weight</a:t>
            </a:r>
            <a:r>
              <a:rPr lang="en-US" sz="1200" b="0" i="0" kern="1200" dirty="0" smtClean="0">
                <a:solidFill>
                  <a:schemeClr val="tx1"/>
                </a:solidFill>
                <a:effectLst/>
                <a:latin typeface="+mn-lt"/>
                <a:ea typeface="+mn-ea"/>
                <a:cs typeface="+mn-cs"/>
              </a:rPr>
              <a:t> property specifies the weight of a font:</a:t>
            </a:r>
          </a:p>
          <a:p>
            <a:r>
              <a:rPr lang="en-US" sz="1200" b="0" i="0" kern="1200" dirty="0" smtClean="0">
                <a:solidFill>
                  <a:schemeClr val="tx1"/>
                </a:solidFill>
                <a:effectLst/>
                <a:latin typeface="+mn-lt"/>
                <a:ea typeface="+mn-ea"/>
                <a:cs typeface="+mn-cs"/>
              </a:rPr>
              <a:t>font-weight: normal;</a:t>
            </a:r>
          </a:p>
          <a:p>
            <a:r>
              <a:rPr lang="en-US" sz="1200" b="0" i="0" kern="1200" dirty="0" err="1" smtClean="0">
                <a:solidFill>
                  <a:schemeClr val="tx1"/>
                </a:solidFill>
                <a:effectLst/>
                <a:latin typeface="+mn-lt"/>
                <a:ea typeface="+mn-ea"/>
                <a:cs typeface="+mn-cs"/>
              </a:rPr>
              <a:t>font-weight:bold</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text size can be set with a </a:t>
            </a:r>
            <a:r>
              <a:rPr lang="en-US" sz="1200" b="0" i="0" kern="1200" dirty="0" err="1" smtClean="0">
                <a:solidFill>
                  <a:schemeClr val="tx1"/>
                </a:solidFill>
                <a:effectLst/>
                <a:latin typeface="+mn-lt"/>
                <a:ea typeface="+mn-ea"/>
                <a:cs typeface="+mn-cs"/>
              </a:rPr>
              <a:t>vw</a:t>
            </a:r>
            <a:r>
              <a:rPr lang="en-US" sz="1200" b="0" i="0" kern="1200" dirty="0" smtClean="0">
                <a:solidFill>
                  <a:schemeClr val="tx1"/>
                </a:solidFill>
                <a:effectLst/>
                <a:latin typeface="+mn-lt"/>
                <a:ea typeface="+mn-ea"/>
                <a:cs typeface="+mn-cs"/>
              </a:rPr>
              <a:t> unit, which means the "viewport width".</a:t>
            </a:r>
          </a:p>
          <a:p>
            <a:r>
              <a:rPr lang="en-US" sz="1200" b="0" i="0" kern="1200" dirty="0" smtClean="0">
                <a:solidFill>
                  <a:schemeClr val="tx1"/>
                </a:solidFill>
                <a:effectLst/>
                <a:latin typeface="+mn-lt"/>
                <a:ea typeface="+mn-ea"/>
                <a:cs typeface="+mn-cs"/>
              </a:rPr>
              <a:t>That way the text size will follow the size of the browser window:</a:t>
            </a:r>
          </a:p>
          <a:p>
            <a:r>
              <a:rPr lang="en-US" sz="1200" b="0" i="0" kern="1200" dirty="0" smtClean="0">
                <a:solidFill>
                  <a:schemeClr val="tx1"/>
                </a:solidFill>
                <a:effectLst/>
                <a:latin typeface="+mn-lt"/>
                <a:ea typeface="+mn-ea"/>
                <a:cs typeface="+mn-cs"/>
              </a:rPr>
              <a:t>&lt;h1 style="</a:t>
            </a:r>
            <a:r>
              <a:rPr lang="en-US" sz="1200" b="1" i="0" kern="1200" dirty="0" smtClean="0">
                <a:solidFill>
                  <a:schemeClr val="tx1"/>
                </a:solidFill>
                <a:effectLst/>
                <a:latin typeface="+mn-lt"/>
                <a:ea typeface="+mn-ea"/>
                <a:cs typeface="+mn-cs"/>
              </a:rPr>
              <a:t>font-size:15vw</a:t>
            </a:r>
            <a:r>
              <a:rPr lang="en-US" sz="1200" b="0" i="0" kern="1200" dirty="0" smtClean="0">
                <a:solidFill>
                  <a:schemeClr val="tx1"/>
                </a:solidFill>
                <a:effectLst/>
                <a:latin typeface="+mn-lt"/>
                <a:ea typeface="+mn-ea"/>
                <a:cs typeface="+mn-cs"/>
              </a:rPr>
              <a:t>"&gt;Hello World&lt;/h1&gt;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smtClean="0"/>
              <a:pPr>
                <a:defRPr/>
              </a:pPr>
              <a:t>50</a:t>
            </a:fld>
            <a:endParaRPr lang="en-IN"/>
          </a:p>
        </p:txBody>
      </p:sp>
    </p:spTree>
    <p:extLst>
      <p:ext uri="{BB962C8B-B14F-4D97-AF65-F5344CB8AC3E}">
        <p14:creationId xmlns:p14="http://schemas.microsoft.com/office/powerpoint/2010/main" val="3177101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050">
                <a:solidFill>
                  <a:schemeClr val="dk1"/>
                </a:solidFill>
                <a:highlight>
                  <a:srgbClr val="FFFFFF"/>
                </a:highlight>
              </a:rPr>
              <a:t>Its just like building a house using lego bricks. We have all done this when we are kids. Do you remember we use all different types of blocks as each block had a certain color and shape which could be used to build some part of the house. For example some blocks are used for building roofs while some are used for building walls, others are used for building floors. The same is true with websites. When you build a website, you use different elements according to their ideal destination. This is where HTML comes into picture. We use different tags in HTML to build this overall structure of your website.</a:t>
            </a:r>
            <a:endParaRPr/>
          </a:p>
        </p:txBody>
      </p:sp>
      <p:sp>
        <p:nvSpPr>
          <p:cNvPr id="190" name="Shape 1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457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extra topics are covered in the LMS.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F96041C-E85C-4DB9-A9BF-4F212F68D3E0}" type="slidenum">
              <a:rPr lang="en-IN" smtClean="0"/>
              <a:pPr>
                <a:defRPr/>
              </a:pPr>
              <a:t>51</a:t>
            </a:fld>
            <a:endParaRPr lang="en-IN"/>
          </a:p>
        </p:txBody>
      </p:sp>
    </p:spTree>
    <p:extLst>
      <p:ext uri="{BB962C8B-B14F-4D97-AF65-F5344CB8AC3E}">
        <p14:creationId xmlns:p14="http://schemas.microsoft.com/office/powerpoint/2010/main" val="3177101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050">
                <a:solidFill>
                  <a:schemeClr val="dk1"/>
                </a:solidFill>
                <a:highlight>
                  <a:srgbClr val="FFFFFF"/>
                </a:highlight>
              </a:rPr>
              <a:t>Similarly to have the same color and size for all lego bricks would make the house look ugly and dull. So to make it look more real and attractive we use colors and right shape for the lego bricks. This is where CSS or Cascading Stylesheet comes into picture. We will discuss about CSS in the later sessions.</a:t>
            </a:r>
            <a:endParaRPr/>
          </a:p>
        </p:txBody>
      </p:sp>
      <p:sp>
        <p:nvSpPr>
          <p:cNvPr id="197" name="Shape 1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2353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a:t>Advantages of HTML5</a:t>
            </a:r>
            <a:endParaRPr/>
          </a:p>
          <a:p>
            <a:pPr marL="0" lvl="0" indent="0">
              <a:spcBef>
                <a:spcPts val="0"/>
              </a:spcBef>
              <a:spcAft>
                <a:spcPts val="0"/>
              </a:spcAft>
              <a:buNone/>
            </a:pPr>
            <a:endParaRPr/>
          </a:p>
          <a:p>
            <a:pPr marL="457200" lvl="0" indent="-317500" rtl="0">
              <a:spcBef>
                <a:spcPts val="0"/>
              </a:spcBef>
              <a:spcAft>
                <a:spcPts val="0"/>
              </a:spcAft>
              <a:buSzPts val="1400"/>
              <a:buChar char="●"/>
            </a:pPr>
            <a:r>
              <a:rPr lang="en" b="1"/>
              <a:t>Cleaner Code:</a:t>
            </a:r>
            <a:r>
              <a:rPr lang="en"/>
              <a:t> HTML5 enables web designers to write cleaner code by replacing div tags with semantic HTML5 elements</a:t>
            </a:r>
            <a:endParaRPr/>
          </a:p>
          <a:p>
            <a:pPr marL="457200" lvl="0" indent="-317500" rtl="0">
              <a:spcBef>
                <a:spcPts val="0"/>
              </a:spcBef>
              <a:spcAft>
                <a:spcPts val="0"/>
              </a:spcAft>
              <a:buSzPts val="1400"/>
              <a:buChar char="●"/>
            </a:pPr>
            <a:r>
              <a:rPr lang="en" b="1"/>
              <a:t>Stylish Forms:</a:t>
            </a:r>
            <a:r>
              <a:rPr lang="en"/>
              <a:t> There are different types of inputs, </a:t>
            </a:r>
            <a:r>
              <a:rPr lang="en" sz="1450">
                <a:solidFill>
                  <a:schemeClr val="dk1"/>
                </a:solidFill>
                <a:highlight>
                  <a:srgbClr val="FFFFFF"/>
                </a:highlight>
              </a:rPr>
              <a:t>search and different fields for different purpose.</a:t>
            </a:r>
            <a:r>
              <a:rPr lang="en"/>
              <a:t> </a:t>
            </a:r>
            <a:endParaRPr/>
          </a:p>
          <a:p>
            <a:pPr marL="457200" lvl="0" indent="-317500" rtl="0">
              <a:spcBef>
                <a:spcPts val="0"/>
              </a:spcBef>
              <a:spcAft>
                <a:spcPts val="0"/>
              </a:spcAft>
              <a:buSzPts val="1400"/>
              <a:buChar char="●"/>
            </a:pPr>
            <a:r>
              <a:rPr lang="en" b="1"/>
              <a:t>Stability:</a:t>
            </a:r>
            <a:r>
              <a:rPr lang="en"/>
              <a:t> </a:t>
            </a:r>
            <a:r>
              <a:rPr lang="en" sz="1450">
                <a:solidFill>
                  <a:schemeClr val="dk1"/>
                </a:solidFill>
                <a:highlight>
                  <a:srgbClr val="FFFFFF"/>
                </a:highlight>
              </a:rPr>
              <a:t>As websites will adopt the new HTML5 elements we will see more consistency in terms of HTML used to code a web page on one site compared to another. This will make it much easier for designers and developers to immediately understand how a web page is created.</a:t>
            </a:r>
            <a:endParaRPr/>
          </a:p>
          <a:p>
            <a:pPr marL="457200" lvl="0" indent="-317500" rtl="0">
              <a:spcBef>
                <a:spcPts val="0"/>
              </a:spcBef>
              <a:spcAft>
                <a:spcPts val="0"/>
              </a:spcAft>
              <a:buSzPts val="1400"/>
              <a:buChar char="●"/>
            </a:pPr>
            <a:r>
              <a:rPr lang="en" b="1"/>
              <a:t>Rich Media Elements:</a:t>
            </a:r>
            <a:r>
              <a:rPr lang="en"/>
              <a:t> </a:t>
            </a:r>
            <a:r>
              <a:rPr lang="en" sz="1450">
                <a:solidFill>
                  <a:schemeClr val="dk1"/>
                </a:solidFill>
                <a:highlight>
                  <a:srgbClr val="FFFFFF"/>
                </a:highlight>
              </a:rPr>
              <a:t>HTML5 has an inbuilt capability to play audio and video and so we can bid goodbye to those plugin tags.</a:t>
            </a:r>
            <a:endParaRPr sz="1450">
              <a:solidFill>
                <a:schemeClr val="dk1"/>
              </a:solidFill>
              <a:highlight>
                <a:srgbClr val="FFFFFF"/>
              </a:highlight>
            </a:endParaRPr>
          </a:p>
          <a:p>
            <a:pPr marL="457200" lvl="0" indent="-320675" rtl="0">
              <a:spcBef>
                <a:spcPts val="0"/>
              </a:spcBef>
              <a:spcAft>
                <a:spcPts val="0"/>
              </a:spcAft>
              <a:buClr>
                <a:schemeClr val="dk1"/>
              </a:buClr>
              <a:buSzPts val="1450"/>
              <a:buChar char="●"/>
            </a:pPr>
            <a:r>
              <a:rPr lang="en" sz="1450" b="1">
                <a:solidFill>
                  <a:schemeClr val="dk1"/>
                </a:solidFill>
                <a:highlight>
                  <a:srgbClr val="FFFFFF"/>
                </a:highlight>
              </a:rPr>
              <a:t>Offline Application Cache: </a:t>
            </a:r>
            <a:r>
              <a:rPr lang="en" sz="1450">
                <a:solidFill>
                  <a:schemeClr val="dk1"/>
                </a:solidFill>
                <a:highlight>
                  <a:srgbClr val="FFFFFF"/>
                </a:highlight>
              </a:rPr>
              <a:t>HTML5 offers an offline application cache facility which will load the page the user has visited even if the user is temporarily offline. This feature will help the files to load much faster and reduces load on server.</a:t>
            </a:r>
            <a:endParaRPr sz="1450">
              <a:solidFill>
                <a:schemeClr val="dk1"/>
              </a:solidFill>
              <a:highlight>
                <a:srgbClr val="FFFFFF"/>
              </a:highlight>
            </a:endParaRPr>
          </a:p>
          <a:p>
            <a:pPr marL="0" lvl="0" indent="0">
              <a:spcBef>
                <a:spcPts val="0"/>
              </a:spcBef>
              <a:spcAft>
                <a:spcPts val="0"/>
              </a:spcAft>
              <a:buNone/>
            </a:pPr>
            <a:endParaRPr sz="1450">
              <a:solidFill>
                <a:schemeClr val="dk1"/>
              </a:solidFill>
              <a:highlight>
                <a:srgbClr val="FFFFFF"/>
              </a:highlight>
            </a:endParaRPr>
          </a:p>
        </p:txBody>
      </p:sp>
      <p:sp>
        <p:nvSpPr>
          <p:cNvPr id="203" name="Shape 2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744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755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just">
              <a:spcBef>
                <a:spcPts val="0"/>
              </a:spcBef>
              <a:spcAft>
                <a:spcPts val="0"/>
              </a:spcAft>
              <a:buNone/>
            </a:pPr>
            <a:r>
              <a:rPr lang="en"/>
              <a:t>A simple example, we look at this markup here, see there are a lot of things that are really instructions to the client saying this is an HTML document, there's the body and head section.</a:t>
            </a:r>
            <a:endParaRPr/>
          </a:p>
          <a:p>
            <a:pPr marL="0" lvl="0" indent="0" algn="just">
              <a:spcBef>
                <a:spcPts val="0"/>
              </a:spcBef>
              <a:spcAft>
                <a:spcPts val="0"/>
              </a:spcAft>
              <a:buNone/>
            </a:pPr>
            <a:r>
              <a:rPr lang="en"/>
              <a:t>Now lets discuss about each element:</a:t>
            </a:r>
            <a:endParaRPr/>
          </a:p>
          <a:p>
            <a:pPr marL="0" lvl="0" indent="0" algn="just">
              <a:spcBef>
                <a:spcPts val="0"/>
              </a:spcBef>
              <a:spcAft>
                <a:spcPts val="0"/>
              </a:spcAft>
              <a:buNone/>
            </a:pPr>
            <a:r>
              <a:rPr lang="en"/>
              <a:t>We look at an HTML document, we've got a very simple example here, we have at the top a doctype. And the doctype is a declaration in your document of which version of the HTML standard you're following. So here you can see we're following the HTML4, we have the strict in there. There are a variety of different document standards that you can follow including XHTML which is HTML4 but all documents are valid XML documents as well. So the doctype is there and tells any client which standard we're following. We follow that by an HTML root element which is our single top level element that's going to wrap our document. All of our other pieces are going to be contained inside of that. We have the head that is really where we're going to provide a lot of meta data almost exclusively used by the clients or the browsers. So we'll provide information that's here, we've got the title, we can provide meta data, we can provide links to related documents be those style sheets, script, if we're talking about a document with many pages we might be linking to a previous or next page as well. So all that information can be used by the browser but with the exception of title you almost never see that information represented in the page. And finally of course we have the body, this is where we put our document data. This is what the user's going to see, this is where the bulk of our markup happens and where we focus on the information that we want to present to the user.</a:t>
            </a:r>
            <a:endParaRPr/>
          </a:p>
          <a:p>
            <a:pPr marL="0" lvl="0" indent="0" algn="just">
              <a:spcBef>
                <a:spcPts val="0"/>
              </a:spcBef>
              <a:spcAft>
                <a:spcPts val="0"/>
              </a:spcAft>
              <a:buNone/>
            </a:pPr>
            <a:endParaRPr/>
          </a:p>
          <a:p>
            <a:pPr marL="0" lvl="0" indent="0" algn="just">
              <a:spcBef>
                <a:spcPts val="0"/>
              </a:spcBef>
              <a:spcAft>
                <a:spcPts val="0"/>
              </a:spcAft>
              <a:buNone/>
            </a:pPr>
            <a:r>
              <a:rPr lang="en" b="1"/>
              <a:t>Using !DOCTYPE:</a:t>
            </a:r>
            <a:endParaRPr b="1"/>
          </a:p>
          <a:p>
            <a:pPr marL="0" lvl="0" indent="0">
              <a:spcBef>
                <a:spcPts val="0"/>
              </a:spcBef>
              <a:spcAft>
                <a:spcPts val="0"/>
              </a:spcAft>
              <a:buNone/>
            </a:pPr>
            <a:r>
              <a:rPr lang="en">
                <a:solidFill>
                  <a:schemeClr val="dk1"/>
                </a:solidFill>
                <a:highlight>
                  <a:srgbClr val="FFFFFF"/>
                </a:highlight>
              </a:rPr>
              <a:t>The &lt;!DOCTYPE&gt; declaration is not an HTML tag; it is an instruction to the web browser about what version of HTML the page is written in. In HTML 4.01, the &lt;!DOCTYPE&gt; declaration refers to a DTD, because HTML 4.01 was based on SGML. The DTD specifies the rules for the markup language, so that the browsers render the content correctly. HTML5 is not based on SGML, and therefore does not require a reference to a DTD.</a:t>
            </a:r>
            <a:endParaRPr>
              <a:solidFill>
                <a:schemeClr val="dk1"/>
              </a:solidFill>
              <a:highlight>
                <a:srgbClr val="FFFFFF"/>
              </a:highlight>
            </a:endParaRPr>
          </a:p>
          <a:p>
            <a:pPr marL="0" lvl="0" indent="0">
              <a:spcBef>
                <a:spcPts val="0"/>
              </a:spcBef>
              <a:spcAft>
                <a:spcPts val="0"/>
              </a:spcAft>
              <a:buNone/>
            </a:pPr>
            <a:endParaRPr>
              <a:solidFill>
                <a:schemeClr val="dk1"/>
              </a:solidFill>
              <a:highlight>
                <a:srgbClr val="FFFFFF"/>
              </a:highlight>
            </a:endParaRPr>
          </a:p>
          <a:p>
            <a:pPr marL="0" lvl="0" indent="0">
              <a:spcBef>
                <a:spcPts val="0"/>
              </a:spcBef>
              <a:spcAft>
                <a:spcPts val="0"/>
              </a:spcAft>
              <a:buNone/>
            </a:pPr>
            <a:r>
              <a:rPr lang="en">
                <a:solidFill>
                  <a:schemeClr val="dk1"/>
                </a:solidFill>
                <a:highlight>
                  <a:srgbClr val="FFFFFF"/>
                </a:highlight>
              </a:rPr>
              <a:t>Tips: The &lt;!DOCTYPE&gt; declaration is NOT case sensitive.</a:t>
            </a:r>
            <a:endParaRPr>
              <a:solidFill>
                <a:schemeClr val="dk1"/>
              </a:solidFill>
              <a:highlight>
                <a:srgbClr val="FFFFFF"/>
              </a:highlight>
            </a:endParaRPr>
          </a:p>
          <a:p>
            <a:pPr marL="0" lvl="0" indent="0">
              <a:spcBef>
                <a:spcPts val="0"/>
              </a:spcBef>
              <a:spcAft>
                <a:spcPts val="0"/>
              </a:spcAft>
              <a:buNone/>
            </a:pPr>
            <a:endParaRPr>
              <a:solidFill>
                <a:schemeClr val="dk1"/>
              </a:solidFill>
              <a:highlight>
                <a:srgbClr val="FFFFFF"/>
              </a:highlight>
            </a:endParaRPr>
          </a:p>
          <a:p>
            <a:pPr marL="0" lvl="0" indent="0" algn="just">
              <a:spcBef>
                <a:spcPts val="0"/>
              </a:spcBef>
              <a:spcAft>
                <a:spcPts val="0"/>
              </a:spcAft>
              <a:buNone/>
            </a:pPr>
            <a:r>
              <a:rPr lang="en" b="1"/>
              <a:t>The Head Element:</a:t>
            </a:r>
            <a:endParaRPr b="1"/>
          </a:p>
          <a:p>
            <a:pPr marL="0" lvl="0" indent="0" algn="just" rtl="0">
              <a:spcBef>
                <a:spcPts val="0"/>
              </a:spcBef>
              <a:spcAft>
                <a:spcPts val="0"/>
              </a:spcAft>
              <a:buNone/>
            </a:pPr>
            <a:r>
              <a:rPr lang="en"/>
              <a:t>The &lt;head&gt; element is a container for all the head elements. The &lt;head&gt; element can include a title for the document, scripts, styles, meta information, and more.</a:t>
            </a:r>
            <a:endParaRPr/>
          </a:p>
          <a:p>
            <a:pPr marL="0" lvl="0" indent="0" algn="just" rtl="0">
              <a:spcBef>
                <a:spcPts val="0"/>
              </a:spcBef>
              <a:spcAft>
                <a:spcPts val="0"/>
              </a:spcAft>
              <a:buNone/>
            </a:pPr>
            <a:r>
              <a:rPr lang="en"/>
              <a:t>The following elements can go inside the &lt;head&gt; element:</a:t>
            </a:r>
            <a:br>
              <a:rPr lang="en"/>
            </a:br>
            <a:r>
              <a:rPr lang="en"/>
              <a:t/>
            </a:r>
            <a:br>
              <a:rPr lang="en"/>
            </a:br>
            <a:r>
              <a:rPr lang="en"/>
              <a:t>&lt;title&gt; (this element is required in an HTML document)</a:t>
            </a:r>
            <a:br>
              <a:rPr lang="en"/>
            </a:br>
            <a:r>
              <a:rPr lang="en"/>
              <a:t>&lt;style&gt;</a:t>
            </a:r>
            <a:br>
              <a:rPr lang="en"/>
            </a:br>
            <a:r>
              <a:rPr lang="en"/>
              <a:t>&lt;base&gt;</a:t>
            </a:r>
            <a:br>
              <a:rPr lang="en"/>
            </a:br>
            <a:r>
              <a:rPr lang="en"/>
              <a:t>&lt;link&gt;</a:t>
            </a:r>
            <a:br>
              <a:rPr lang="en"/>
            </a:br>
            <a:r>
              <a:rPr lang="en"/>
              <a:t>&lt;meta&gt;</a:t>
            </a:r>
            <a:br>
              <a:rPr lang="en"/>
            </a:br>
            <a:r>
              <a:rPr lang="en"/>
              <a:t>&lt;script&gt;</a:t>
            </a:r>
            <a:br>
              <a:rPr lang="en"/>
            </a:br>
            <a:r>
              <a:rPr lang="en"/>
              <a:t>&lt;noscript&gt;</a:t>
            </a:r>
            <a:endParaRPr/>
          </a:p>
          <a:p>
            <a:pPr marL="0" lvl="0" indent="0" algn="just" rtl="0">
              <a:spcBef>
                <a:spcPts val="0"/>
              </a:spcBef>
              <a:spcAft>
                <a:spcPts val="0"/>
              </a:spcAft>
              <a:buNone/>
            </a:pPr>
            <a:endParaRPr/>
          </a:p>
          <a:p>
            <a:pPr marL="0" lvl="0" indent="0" algn="just" rtl="0">
              <a:spcBef>
                <a:spcPts val="0"/>
              </a:spcBef>
              <a:spcAft>
                <a:spcPts val="0"/>
              </a:spcAft>
              <a:buNone/>
            </a:pPr>
            <a:r>
              <a:rPr lang="en" sz="1200" b="1"/>
              <a:t>Differences Between HTML 4.01 and HTML5</a:t>
            </a:r>
            <a:endParaRPr sz="1200" b="1"/>
          </a:p>
          <a:p>
            <a:pPr marL="0" lvl="0" indent="0" algn="just" rtl="0">
              <a:spcBef>
                <a:spcPts val="0"/>
              </a:spcBef>
              <a:spcAft>
                <a:spcPts val="0"/>
              </a:spcAft>
              <a:buNone/>
            </a:pPr>
            <a:r>
              <a:rPr lang="en" sz="1100"/>
              <a:t>In HTML 4.01 the &lt;head&gt; element is required. In HTML5, the &lt;head&gt; element can be omitted.</a:t>
            </a:r>
            <a:endParaRPr sz="1100"/>
          </a:p>
          <a:p>
            <a:pPr marL="0" lvl="0" indent="0" algn="just">
              <a:spcBef>
                <a:spcPts val="0"/>
              </a:spcBef>
              <a:spcAft>
                <a:spcPts val="0"/>
              </a:spcAft>
              <a:buNone/>
            </a:pPr>
            <a:endParaRPr b="1"/>
          </a:p>
          <a:p>
            <a:pPr marL="0" lvl="0" indent="0" algn="just" rtl="0">
              <a:spcBef>
                <a:spcPts val="0"/>
              </a:spcBef>
              <a:spcAft>
                <a:spcPts val="0"/>
              </a:spcAft>
              <a:buNone/>
            </a:pPr>
            <a:r>
              <a:rPr lang="en" b="1"/>
              <a:t>The Body Element:</a:t>
            </a:r>
            <a:endParaRPr b="1"/>
          </a:p>
          <a:p>
            <a:pPr marL="0" lvl="0" indent="0" algn="just" rtl="0">
              <a:spcBef>
                <a:spcPts val="0"/>
              </a:spcBef>
              <a:spcAft>
                <a:spcPts val="0"/>
              </a:spcAft>
              <a:buNone/>
            </a:pPr>
            <a:r>
              <a:rPr lang="en"/>
              <a:t>The &lt;body&gt; tag defines the document's body. The &lt;body&gt; element contains all the contents of an HTML document, such as text, hyperlinks, images, tables, lists, etc.</a:t>
            </a:r>
            <a:endParaRPr/>
          </a:p>
          <a:p>
            <a:pPr marL="0" lvl="0" indent="0" algn="just" rtl="0">
              <a:spcBef>
                <a:spcPts val="0"/>
              </a:spcBef>
              <a:spcAft>
                <a:spcPts val="0"/>
              </a:spcAft>
              <a:buNone/>
            </a:pPr>
            <a:endParaRPr/>
          </a:p>
          <a:p>
            <a:pPr marL="0" lvl="0" indent="0" algn="just" rtl="0">
              <a:spcBef>
                <a:spcPts val="0"/>
              </a:spcBef>
              <a:spcAft>
                <a:spcPts val="0"/>
              </a:spcAft>
              <a:buNone/>
            </a:pPr>
            <a:r>
              <a:rPr lang="en" sz="1200" b="1">
                <a:solidFill>
                  <a:schemeClr val="dk1"/>
                </a:solidFill>
              </a:rPr>
              <a:t>Differences Between HTML 4.01 and HTML5</a:t>
            </a:r>
            <a:endParaRPr sz="1200" b="1">
              <a:solidFill>
                <a:schemeClr val="dk1"/>
              </a:solidFill>
            </a:endParaRPr>
          </a:p>
          <a:p>
            <a:pPr marL="0" lvl="0" indent="0" algn="just" rtl="0">
              <a:spcBef>
                <a:spcPts val="0"/>
              </a:spcBef>
              <a:spcAft>
                <a:spcPts val="0"/>
              </a:spcAft>
              <a:buNone/>
            </a:pPr>
            <a:r>
              <a:rPr lang="en" sz="1100">
                <a:solidFill>
                  <a:schemeClr val="dk1"/>
                </a:solidFill>
              </a:rPr>
              <a:t>All layout attributes are removed in HTML5. Eg: alink, background, bgcolor, link, text, vlink</a:t>
            </a: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a:spcBef>
                <a:spcPts val="0"/>
              </a:spcBef>
              <a:spcAft>
                <a:spcPts val="0"/>
              </a:spcAft>
              <a:buClr>
                <a:schemeClr val="dk1"/>
              </a:buClr>
              <a:buSzPts val="1100"/>
              <a:buFont typeface="Arial"/>
              <a:buNone/>
            </a:pPr>
            <a:endParaRPr sz="1100">
              <a:solidFill>
                <a:schemeClr val="dk1"/>
              </a:solidFill>
            </a:endParaRPr>
          </a:p>
        </p:txBody>
      </p:sp>
      <p:sp>
        <p:nvSpPr>
          <p:cNvPr id="215" name="Shape 2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33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685800" y="2928238"/>
            <a:ext cx="7772400" cy="1102519"/>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ubTitle" idx="1"/>
          </p:nvPr>
        </p:nvSpPr>
        <p:spPr>
          <a:xfrm>
            <a:off x="1371600" y="2914650"/>
            <a:ext cx="6400800" cy="1314450"/>
          </a:xfrm>
          <a:prstGeom prst="rect">
            <a:avLst/>
          </a:prstGeom>
          <a:noFill/>
          <a:ln>
            <a:noFill/>
          </a:ln>
        </p:spPr>
        <p:txBody>
          <a:bodyPr spcFirstLastPara="1" wrap="square" lIns="68575" tIns="68575" rIns="68575" bIns="68575" anchor="t" anchorCtr="0"/>
          <a:lstStyle>
            <a:lvl1pPr marR="0" lvl="0" algn="ctr" rtl="0">
              <a:spcBef>
                <a:spcPts val="5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R="0" lvl="1" algn="ctr" rtl="0">
              <a:spcBef>
                <a:spcPts val="400"/>
              </a:spcBef>
              <a:spcAft>
                <a:spcPts val="0"/>
              </a:spcAft>
              <a:buClr>
                <a:srgbClr val="888888"/>
              </a:buClr>
              <a:buSzPts val="2100"/>
              <a:buFont typeface="Arial"/>
              <a:buNone/>
              <a:defRPr sz="2100" b="0" i="0" u="none" strike="noStrike" cap="none">
                <a:solidFill>
                  <a:srgbClr val="888888"/>
                </a:solidFill>
                <a:latin typeface="Calibri"/>
                <a:ea typeface="Calibri"/>
                <a:cs typeface="Calibri"/>
                <a:sym typeface="Calibri"/>
              </a:defRPr>
            </a:lvl2pPr>
            <a:lvl3pPr marR="0" lvl="2" algn="ctr" rtl="0">
              <a:spcBef>
                <a:spcPts val="4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R="0" lvl="3"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4pPr>
            <a:lvl5pPr marR="0" lvl="4"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5pPr>
            <a:lvl6pPr marR="0" lvl="5"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6pPr>
            <a:lvl7pPr marR="0" lvl="6"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7pPr>
            <a:lvl8pPr marR="0" lvl="7"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8pPr>
            <a:lvl9pPr marR="0" lvl="8" algn="ctr"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pic>
        <p:nvPicPr>
          <p:cNvPr id="65" name="Shape 65"/>
          <p:cNvPicPr preferRelativeResize="0"/>
          <p:nvPr/>
        </p:nvPicPr>
        <p:blipFill rotWithShape="1">
          <a:blip r:embed="rId2">
            <a:alphaModFix/>
          </a:blip>
          <a:srcRect/>
          <a:stretch/>
        </p:blipFill>
        <p:spPr>
          <a:xfrm>
            <a:off x="2976244" y="457200"/>
            <a:ext cx="2936875" cy="2003246"/>
          </a:xfrm>
          <a:prstGeom prst="rect">
            <a:avLst/>
          </a:prstGeom>
          <a:noFill/>
          <a:ln>
            <a:noFill/>
          </a:ln>
        </p:spPr>
      </p:pic>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457200" y="1200151"/>
            <a:ext cx="8229600" cy="3394472"/>
          </a:xfrm>
          <a:prstGeom prst="rect">
            <a:avLst/>
          </a:prstGeom>
          <a:noFill/>
          <a:ln>
            <a:noFill/>
          </a:ln>
        </p:spPr>
        <p:txBody>
          <a:bodyPr spcFirstLastPara="1" wrap="square" lIns="68575" tIns="68575" rIns="68575" bIns="68575" anchor="t" anchorCtr="0"/>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72" name="Shape 72"/>
          <p:cNvGrpSpPr/>
          <p:nvPr/>
        </p:nvGrpSpPr>
        <p:grpSpPr>
          <a:xfrm>
            <a:off x="8459788" y="0"/>
            <a:ext cx="696912" cy="1063228"/>
            <a:chOff x="8295899" y="0"/>
            <a:chExt cx="824605" cy="1544409"/>
          </a:xfrm>
        </p:grpSpPr>
        <p:pic>
          <p:nvPicPr>
            <p:cNvPr id="73" name="Shape 73"/>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74" name="Shape 74"/>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722313" y="3305176"/>
            <a:ext cx="7772400" cy="1021556"/>
          </a:xfrm>
          <a:prstGeom prst="rect">
            <a:avLst/>
          </a:prstGeom>
          <a:noFill/>
          <a:ln>
            <a:noFill/>
          </a:ln>
        </p:spPr>
        <p:txBody>
          <a:bodyPr spcFirstLastPara="1" wrap="square" lIns="68575" tIns="68575" rIns="68575" bIns="68575" anchor="t" anchorCtr="0"/>
          <a:lstStyle>
            <a:lvl1pPr marR="0" lvl="0" algn="l" rtl="0">
              <a:spcBef>
                <a:spcPts val="0"/>
              </a:spcBef>
              <a:spcAft>
                <a:spcPts val="0"/>
              </a:spcAft>
              <a:buSzPts val="1100"/>
              <a:buNone/>
              <a:defRPr sz="3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1"/>
          </p:nvPr>
        </p:nvSpPr>
        <p:spPr>
          <a:xfrm>
            <a:off x="722313" y="2180035"/>
            <a:ext cx="7772400" cy="1125140"/>
          </a:xfrm>
          <a:prstGeom prst="rect">
            <a:avLst/>
          </a:prstGeom>
          <a:noFill/>
          <a:ln>
            <a:noFill/>
          </a:ln>
        </p:spPr>
        <p:txBody>
          <a:bodyPr spcFirstLastPara="1" wrap="square" lIns="68575" tIns="68575" rIns="68575" bIns="68575" anchor="b" anchorCtr="0"/>
          <a:lstStyle>
            <a:lvl1pPr marL="457200" marR="0" lvl="0" indent="-228600" algn="l" rtl="0">
              <a:spcBef>
                <a:spcPts val="3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1pPr>
            <a:lvl2pPr marL="914400" marR="0" lvl="1" indent="-228600" algn="l" rtl="0">
              <a:spcBef>
                <a:spcPts val="3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2pPr>
            <a:lvl3pPr marL="1371600" marR="0" lvl="2" indent="-228600" algn="l" rtl="0">
              <a:spcBef>
                <a:spcPts val="2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3pPr>
            <a:lvl4pPr marL="1828800" marR="0" lvl="3"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4pPr>
            <a:lvl5pPr marL="2286000" marR="0" lvl="4"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5pPr>
            <a:lvl6pPr marL="2743200" marR="0" lvl="5"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6pPr>
            <a:lvl7pPr marL="3200400" marR="0" lvl="6"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7pPr>
            <a:lvl8pPr marL="3657600" marR="0" lvl="7"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8pPr>
            <a:lvl9pPr marL="4114800" marR="0" lvl="8" indent="-228600" algn="l" rtl="0">
              <a:spcBef>
                <a:spcPts val="200"/>
              </a:spcBef>
              <a:spcAft>
                <a:spcPts val="0"/>
              </a:spcAft>
              <a:buClr>
                <a:srgbClr val="888888"/>
              </a:buClr>
              <a:buSzPts val="1100"/>
              <a:buFont typeface="Arial"/>
              <a:buNone/>
              <a:defRPr sz="1100" b="0" i="0" u="none" strike="noStrike" cap="none">
                <a:solidFill>
                  <a:srgbClr val="888888"/>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body" idx="1"/>
          </p:nvPr>
        </p:nvSpPr>
        <p:spPr>
          <a:xfrm>
            <a:off x="457200" y="1200151"/>
            <a:ext cx="4038600" cy="3394472"/>
          </a:xfrm>
          <a:prstGeom prst="rect">
            <a:avLst/>
          </a:prstGeom>
          <a:noFill/>
          <a:ln>
            <a:noFill/>
          </a:ln>
        </p:spPr>
        <p:txBody>
          <a:bodyPr spcFirstLastPara="1" wrap="square" lIns="68575" tIns="68575" rIns="68575" bIns="68575" anchor="t" anchorCtr="0"/>
          <a:lstStyle>
            <a:lvl1pPr marL="457200" marR="0" lvl="0"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body" idx="2"/>
          </p:nvPr>
        </p:nvSpPr>
        <p:spPr>
          <a:xfrm>
            <a:off x="4648200" y="1200151"/>
            <a:ext cx="4038600" cy="3394472"/>
          </a:xfrm>
          <a:prstGeom prst="rect">
            <a:avLst/>
          </a:prstGeom>
          <a:noFill/>
          <a:ln>
            <a:noFill/>
          </a:ln>
        </p:spPr>
        <p:txBody>
          <a:bodyPr spcFirstLastPara="1" wrap="square" lIns="68575" tIns="68575" rIns="68575" bIns="68575" anchor="t" anchorCtr="0"/>
          <a:lstStyle>
            <a:lvl1pPr marL="457200" marR="0" lvl="0"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88" name="Shape 88"/>
          <p:cNvGrpSpPr/>
          <p:nvPr/>
        </p:nvGrpSpPr>
        <p:grpSpPr>
          <a:xfrm>
            <a:off x="8459788" y="0"/>
            <a:ext cx="696912" cy="1063228"/>
            <a:chOff x="8295899" y="0"/>
            <a:chExt cx="824605" cy="1544409"/>
          </a:xfrm>
        </p:grpSpPr>
        <p:pic>
          <p:nvPicPr>
            <p:cNvPr id="89" name="Shape 89"/>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90" name="Shape 90"/>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body" idx="1"/>
          </p:nvPr>
        </p:nvSpPr>
        <p:spPr>
          <a:xfrm>
            <a:off x="457200" y="1151335"/>
            <a:ext cx="4040188" cy="479822"/>
          </a:xfrm>
          <a:prstGeom prst="rect">
            <a:avLst/>
          </a:prstGeom>
          <a:noFill/>
          <a:ln>
            <a:noFill/>
          </a:ln>
        </p:spPr>
        <p:txBody>
          <a:bodyPr spcFirstLastPara="1" wrap="square" lIns="68575" tIns="68575" rIns="68575" bIns="68575" anchor="b" anchorCtr="0"/>
          <a:lstStyle>
            <a:lvl1pPr marL="457200" marR="0" lvl="0" indent="-228600" algn="l" rtl="0">
              <a:spcBef>
                <a:spcPts val="4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spcBef>
                <a:spcPts val="3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body" idx="2"/>
          </p:nvPr>
        </p:nvSpPr>
        <p:spPr>
          <a:xfrm>
            <a:off x="457200" y="1631156"/>
            <a:ext cx="4040188" cy="2963466"/>
          </a:xfrm>
          <a:prstGeom prst="rect">
            <a:avLst/>
          </a:prstGeom>
          <a:noFill/>
          <a:ln>
            <a:noFill/>
          </a:ln>
        </p:spPr>
        <p:txBody>
          <a:bodyPr spcFirstLastPara="1" wrap="square" lIns="68575" tIns="68575" rIns="68575" bIns="68575" anchor="t" anchorCtr="0"/>
          <a:lstStyle>
            <a:lvl1pPr marL="457200" marR="0" lvl="0"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L="1371600" marR="0" lvl="2"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body" idx="3"/>
          </p:nvPr>
        </p:nvSpPr>
        <p:spPr>
          <a:xfrm>
            <a:off x="4645026" y="1151335"/>
            <a:ext cx="4041775" cy="479822"/>
          </a:xfrm>
          <a:prstGeom prst="rect">
            <a:avLst/>
          </a:prstGeom>
          <a:noFill/>
          <a:ln>
            <a:noFill/>
          </a:ln>
        </p:spPr>
        <p:txBody>
          <a:bodyPr spcFirstLastPara="1" wrap="square" lIns="68575" tIns="68575" rIns="68575" bIns="68575" anchor="b" anchorCtr="0"/>
          <a:lstStyle>
            <a:lvl1pPr marL="457200" marR="0" lvl="0" indent="-228600" algn="l" rtl="0">
              <a:spcBef>
                <a:spcPts val="4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spcBef>
                <a:spcPts val="3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spcBef>
                <a:spcPts val="2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body" idx="4"/>
          </p:nvPr>
        </p:nvSpPr>
        <p:spPr>
          <a:xfrm>
            <a:off x="4645026" y="1631156"/>
            <a:ext cx="4041775" cy="2963466"/>
          </a:xfrm>
          <a:prstGeom prst="rect">
            <a:avLst/>
          </a:prstGeom>
          <a:noFill/>
          <a:ln>
            <a:noFill/>
          </a:ln>
        </p:spPr>
        <p:txBody>
          <a:bodyPr spcFirstLastPara="1" wrap="square" lIns="68575" tIns="68575" rIns="68575" bIns="68575" anchor="t" anchorCtr="0"/>
          <a:lstStyle>
            <a:lvl1pPr marL="457200" marR="0" lvl="0"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L="1371600" marR="0" lvl="2"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00" name="Shape 100"/>
          <p:cNvGrpSpPr/>
          <p:nvPr/>
        </p:nvGrpSpPr>
        <p:grpSpPr>
          <a:xfrm>
            <a:off x="8459788" y="0"/>
            <a:ext cx="696912" cy="1063228"/>
            <a:chOff x="8295899" y="0"/>
            <a:chExt cx="824605" cy="1544409"/>
          </a:xfrm>
        </p:grpSpPr>
        <p:pic>
          <p:nvPicPr>
            <p:cNvPr id="101" name="Shape 101"/>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02" name="Shape 102"/>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08" name="Shape 108"/>
          <p:cNvGrpSpPr/>
          <p:nvPr/>
        </p:nvGrpSpPr>
        <p:grpSpPr>
          <a:xfrm>
            <a:off x="8459788" y="0"/>
            <a:ext cx="696912" cy="1063228"/>
            <a:chOff x="8295899" y="0"/>
            <a:chExt cx="824605" cy="1544409"/>
          </a:xfrm>
        </p:grpSpPr>
        <p:pic>
          <p:nvPicPr>
            <p:cNvPr id="109" name="Shape 109"/>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10" name="Shape 110"/>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Shape 112"/>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15" name="Shape 115"/>
          <p:cNvGrpSpPr/>
          <p:nvPr/>
        </p:nvGrpSpPr>
        <p:grpSpPr>
          <a:xfrm>
            <a:off x="8459788" y="0"/>
            <a:ext cx="696912" cy="1063228"/>
            <a:chOff x="8295899" y="0"/>
            <a:chExt cx="824605" cy="1544409"/>
          </a:xfrm>
        </p:grpSpPr>
        <p:pic>
          <p:nvPicPr>
            <p:cNvPr id="116" name="Shape 116"/>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17" name="Shape 117"/>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57201" y="204788"/>
            <a:ext cx="3008313" cy="871537"/>
          </a:xfrm>
          <a:prstGeom prst="rect">
            <a:avLst/>
          </a:prstGeom>
          <a:noFill/>
          <a:ln>
            <a:noFill/>
          </a:ln>
        </p:spPr>
        <p:txBody>
          <a:bodyPr spcFirstLastPara="1" wrap="square" lIns="68575" tIns="68575" rIns="68575" bIns="68575" anchor="b" anchorCtr="0"/>
          <a:lstStyle>
            <a:lvl1pPr marR="0" lvl="0" algn="l" rtl="0">
              <a:spcBef>
                <a:spcPts val="0"/>
              </a:spcBef>
              <a:spcAft>
                <a:spcPts val="0"/>
              </a:spcAft>
              <a:buSzPts val="1100"/>
              <a:buNone/>
              <a:defRPr sz="15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1"/>
          </p:nvPr>
        </p:nvSpPr>
        <p:spPr>
          <a:xfrm>
            <a:off x="3575050" y="204788"/>
            <a:ext cx="5111750" cy="4389835"/>
          </a:xfrm>
          <a:prstGeom prst="rect">
            <a:avLst/>
          </a:prstGeom>
          <a:noFill/>
          <a:ln>
            <a:noFill/>
          </a:ln>
        </p:spPr>
        <p:txBody>
          <a:bodyPr spcFirstLastPara="1" wrap="square" lIns="68575" tIns="68575" rIns="68575" bIns="68575" anchor="t" anchorCtr="0"/>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body" idx="2"/>
          </p:nvPr>
        </p:nvSpPr>
        <p:spPr>
          <a:xfrm>
            <a:off x="457201" y="1076326"/>
            <a:ext cx="3008313" cy="3518297"/>
          </a:xfrm>
          <a:prstGeom prst="rect">
            <a:avLst/>
          </a:prstGeom>
          <a:noFill/>
          <a:ln>
            <a:noFill/>
          </a:ln>
        </p:spPr>
        <p:txBody>
          <a:bodyPr spcFirstLastPara="1" wrap="square" lIns="68575" tIns="68575" rIns="68575" bIns="68575" anchor="t" anchorCtr="0"/>
          <a:lstStyle>
            <a:lvl1pPr marL="457200" marR="0" lvl="0" indent="-228600" algn="l" rtl="0">
              <a:spcBef>
                <a:spcPts val="2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1pPr>
            <a:lvl2pPr marL="914400" marR="0" lvl="1" indent="-228600" algn="l" rtl="0">
              <a:spcBef>
                <a:spcPts val="2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3pPr>
            <a:lvl4pPr marL="1828800" marR="0" lvl="3"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4pPr>
            <a:lvl5pPr marL="2286000" marR="0" lvl="4"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5pPr>
            <a:lvl6pPr marL="2743200" marR="0" lvl="5"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6pPr>
            <a:lvl7pPr marL="3200400" marR="0" lvl="6"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7pPr>
            <a:lvl8pPr marL="3657600" marR="0" lvl="7"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8pPr>
            <a:lvl9pPr marL="4114800" marR="0" lvl="8"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25" name="Shape 125"/>
          <p:cNvGrpSpPr/>
          <p:nvPr/>
        </p:nvGrpSpPr>
        <p:grpSpPr>
          <a:xfrm>
            <a:off x="8459788" y="0"/>
            <a:ext cx="696912" cy="1063228"/>
            <a:chOff x="8295899" y="0"/>
            <a:chExt cx="824605" cy="1544409"/>
          </a:xfrm>
        </p:grpSpPr>
        <p:pic>
          <p:nvPicPr>
            <p:cNvPr id="126" name="Shape 126"/>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27" name="Shape 127"/>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1792288" y="3600450"/>
            <a:ext cx="5486400" cy="425053"/>
          </a:xfrm>
          <a:prstGeom prst="rect">
            <a:avLst/>
          </a:prstGeom>
          <a:noFill/>
          <a:ln>
            <a:noFill/>
          </a:ln>
        </p:spPr>
        <p:txBody>
          <a:bodyPr spcFirstLastPara="1" wrap="square" lIns="68575" tIns="68575" rIns="68575" bIns="68575" anchor="b" anchorCtr="0"/>
          <a:lstStyle>
            <a:lvl1pPr marR="0" lvl="0" algn="l" rtl="0">
              <a:spcBef>
                <a:spcPts val="0"/>
              </a:spcBef>
              <a:spcAft>
                <a:spcPts val="0"/>
              </a:spcAft>
              <a:buSzPts val="1100"/>
              <a:buNone/>
              <a:defRPr sz="15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30" name="Shape 130"/>
          <p:cNvSpPr>
            <a:spLocks noGrp="1"/>
          </p:cNvSpPr>
          <p:nvPr>
            <p:ph type="pic" idx="2"/>
          </p:nvPr>
        </p:nvSpPr>
        <p:spPr>
          <a:xfrm>
            <a:off x="1792288" y="459581"/>
            <a:ext cx="5486400" cy="3086100"/>
          </a:xfrm>
          <a:prstGeom prst="rect">
            <a:avLst/>
          </a:prstGeom>
          <a:noFill/>
          <a:ln>
            <a:noFill/>
          </a:ln>
        </p:spPr>
        <p:txBody>
          <a:bodyPr spcFirstLastPara="1" wrap="square" lIns="68575" tIns="68575" rIns="68575" bIns="68575" anchor="t" anchorCtr="0"/>
          <a:lstStyle>
            <a:lvl1pPr marR="0" lvl="0" algn="l" rtl="0">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body" idx="1"/>
          </p:nvPr>
        </p:nvSpPr>
        <p:spPr>
          <a:xfrm>
            <a:off x="1792288" y="4025503"/>
            <a:ext cx="5486400" cy="603646"/>
          </a:xfrm>
          <a:prstGeom prst="rect">
            <a:avLst/>
          </a:prstGeom>
          <a:noFill/>
          <a:ln>
            <a:noFill/>
          </a:ln>
        </p:spPr>
        <p:txBody>
          <a:bodyPr spcFirstLastPara="1" wrap="square" lIns="68575" tIns="68575" rIns="68575" bIns="68575" anchor="t" anchorCtr="0"/>
          <a:lstStyle>
            <a:lvl1pPr marL="457200" marR="0" lvl="0" indent="-228600" algn="l" rtl="0">
              <a:spcBef>
                <a:spcPts val="2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1pPr>
            <a:lvl2pPr marL="914400" marR="0" lvl="1" indent="-228600" algn="l" rtl="0">
              <a:spcBef>
                <a:spcPts val="2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3pPr>
            <a:lvl4pPr marL="1828800" marR="0" lvl="3"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4pPr>
            <a:lvl5pPr marL="2286000" marR="0" lvl="4"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5pPr>
            <a:lvl6pPr marL="2743200" marR="0" lvl="5"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6pPr>
            <a:lvl7pPr marL="3200400" marR="0" lvl="6"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7pPr>
            <a:lvl8pPr marL="3657600" marR="0" lvl="7"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8pPr>
            <a:lvl9pPr marL="4114800" marR="0" lvl="8" indent="-228600" algn="l" rtl="0">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3" name="Shape 133"/>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4" name="Shape 134"/>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35" name="Shape 135"/>
          <p:cNvGrpSpPr/>
          <p:nvPr/>
        </p:nvGrpSpPr>
        <p:grpSpPr>
          <a:xfrm>
            <a:off x="8459788" y="0"/>
            <a:ext cx="696912" cy="1063228"/>
            <a:chOff x="8295899" y="0"/>
            <a:chExt cx="824605" cy="1544409"/>
          </a:xfrm>
        </p:grpSpPr>
        <p:pic>
          <p:nvPicPr>
            <p:cNvPr id="136" name="Shape 136"/>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37" name="Shape 137"/>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40" name="Shape 140"/>
          <p:cNvSpPr txBox="1">
            <a:spLocks noGrp="1"/>
          </p:cNvSpPr>
          <p:nvPr>
            <p:ph type="body" idx="1"/>
          </p:nvPr>
        </p:nvSpPr>
        <p:spPr>
          <a:xfrm rot="5400000">
            <a:off x="2874764" y="-1217413"/>
            <a:ext cx="3394472" cy="8229600"/>
          </a:xfrm>
          <a:prstGeom prst="rect">
            <a:avLst/>
          </a:prstGeom>
          <a:noFill/>
          <a:ln>
            <a:noFill/>
          </a:ln>
        </p:spPr>
        <p:txBody>
          <a:bodyPr spcFirstLastPara="1" wrap="square" lIns="68575" tIns="68575" rIns="68575" bIns="68575" anchor="t" anchorCtr="0"/>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44" name="Shape 144"/>
          <p:cNvGrpSpPr/>
          <p:nvPr/>
        </p:nvGrpSpPr>
        <p:grpSpPr>
          <a:xfrm>
            <a:off x="8459788" y="0"/>
            <a:ext cx="696912" cy="1063228"/>
            <a:chOff x="8295899" y="0"/>
            <a:chExt cx="824605" cy="1544409"/>
          </a:xfrm>
        </p:grpSpPr>
        <p:pic>
          <p:nvPicPr>
            <p:cNvPr id="145" name="Shape 145"/>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46" name="Shape 146"/>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rot="5400000">
            <a:off x="5463778" y="1371601"/>
            <a:ext cx="4388644" cy="20574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body" idx="1"/>
          </p:nvPr>
        </p:nvSpPr>
        <p:spPr>
          <a:xfrm rot="5400000">
            <a:off x="1272778" y="-609599"/>
            <a:ext cx="4388644" cy="6019800"/>
          </a:xfrm>
          <a:prstGeom prst="rect">
            <a:avLst/>
          </a:prstGeom>
          <a:noFill/>
          <a:ln>
            <a:noFill/>
          </a:ln>
        </p:spPr>
        <p:txBody>
          <a:bodyPr spcFirstLastPara="1" wrap="square" lIns="68575" tIns="68575" rIns="68575" bIns="68575" anchor="t" anchorCtr="0"/>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2" name="Shape 152"/>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grpSp>
        <p:nvGrpSpPr>
          <p:cNvPr id="153" name="Shape 153"/>
          <p:cNvGrpSpPr/>
          <p:nvPr/>
        </p:nvGrpSpPr>
        <p:grpSpPr>
          <a:xfrm>
            <a:off x="8459788" y="0"/>
            <a:ext cx="696912" cy="1063228"/>
            <a:chOff x="8295899" y="0"/>
            <a:chExt cx="824605" cy="1544409"/>
          </a:xfrm>
        </p:grpSpPr>
        <p:pic>
          <p:nvPicPr>
            <p:cNvPr id="154" name="Shape 154"/>
            <p:cNvPicPr preferRelativeResize="0"/>
            <p:nvPr/>
          </p:nvPicPr>
          <p:blipFill rotWithShape="1">
            <a:blip r:embed="rId2">
              <a:alphaModFix/>
            </a:blip>
            <a:srcRect/>
            <a:stretch/>
          </p:blipFill>
          <p:spPr>
            <a:xfrm>
              <a:off x="8295899" y="0"/>
              <a:ext cx="824605" cy="895286"/>
            </a:xfrm>
            <a:prstGeom prst="rect">
              <a:avLst/>
            </a:prstGeom>
            <a:noFill/>
            <a:ln>
              <a:noFill/>
            </a:ln>
          </p:spPr>
        </p:pic>
        <p:pic>
          <p:nvPicPr>
            <p:cNvPr id="155" name="Shape 155"/>
            <p:cNvPicPr preferRelativeResize="0"/>
            <p:nvPr/>
          </p:nvPicPr>
          <p:blipFill rotWithShape="1">
            <a:blip r:embed="rId3">
              <a:alphaModFix/>
            </a:blip>
            <a:srcRect/>
            <a:stretch/>
          </p:blipFill>
          <p:spPr>
            <a:xfrm>
              <a:off x="8423421" y="1272376"/>
              <a:ext cx="697083" cy="272033"/>
            </a:xfrm>
            <a:prstGeom prst="rect">
              <a:avLst/>
            </a:prstGeom>
            <a:noFill/>
            <a:ln>
              <a:noFill/>
            </a:ln>
          </p:spPr>
        </p:pic>
      </p:gr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25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457200" y="1200151"/>
            <a:ext cx="8229600" cy="3394472"/>
          </a:xfrm>
          <a:prstGeom prst="rect">
            <a:avLst/>
          </a:prstGeom>
          <a:noFill/>
          <a:ln>
            <a:noFill/>
          </a:ln>
        </p:spPr>
        <p:txBody>
          <a:bodyPr spcFirstLastPara="1" wrap="square" lIns="68575" tIns="68575" rIns="68575" bIns="68575" anchor="t" anchorCtr="0"/>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3"/>
            <a:ext cx="2133600"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3"/>
            <a:ext cx="2895600" cy="273844"/>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56" name="Shape 56"/>
          <p:cNvSpPr/>
          <p:nvPr/>
        </p:nvSpPr>
        <p:spPr>
          <a:xfrm>
            <a:off x="0" y="4594623"/>
            <a:ext cx="9144000" cy="548878"/>
          </a:xfrm>
          <a:prstGeom prst="rect">
            <a:avLst/>
          </a:prstGeom>
          <a:solidFill>
            <a:srgbClr val="165B63"/>
          </a:solidFill>
          <a:ln>
            <a:noFill/>
          </a:ln>
          <a:effectLst>
            <a:outerShdw blurRad="40000" dist="23000" dir="5400000" rotWithShape="0">
              <a:srgbClr val="000000">
                <a:alpha val="3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0090"/>
              </a:solidFill>
              <a:latin typeface="Calibri"/>
              <a:ea typeface="Calibri"/>
              <a:cs typeface="Calibri"/>
              <a:sym typeface="Calibri"/>
            </a:endParaRPr>
          </a:p>
        </p:txBody>
      </p:sp>
      <p:sp>
        <p:nvSpPr>
          <p:cNvPr id="57" name="Shape 57"/>
          <p:cNvSpPr txBox="1"/>
          <p:nvPr/>
        </p:nvSpPr>
        <p:spPr>
          <a:xfrm>
            <a:off x="9018588" y="0"/>
            <a:ext cx="101600" cy="2774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rgbClr val="000000"/>
                </a:solidFill>
                <a:latin typeface="Calibri"/>
                <a:ea typeface="Calibri"/>
                <a:cs typeface="Calibri"/>
                <a:sym typeface="Calibri"/>
              </a:rPr>
              <a:t>  </a:t>
            </a:r>
            <a:endParaRPr sz="1100"/>
          </a:p>
        </p:txBody>
      </p:sp>
      <p:sp>
        <p:nvSpPr>
          <p:cNvPr id="58" name="Shape 58"/>
          <p:cNvSpPr/>
          <p:nvPr/>
        </p:nvSpPr>
        <p:spPr>
          <a:xfrm>
            <a:off x="8823326" y="9526"/>
            <a:ext cx="320675" cy="240506"/>
          </a:xfrm>
          <a:prstGeom prst="rect">
            <a:avLst/>
          </a:prstGeom>
          <a:solidFill>
            <a:schemeClr val="lt1"/>
          </a:solid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mailto:email@example.com"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hyperlink" Target="https://www.tutorialspoint.com/html/html_color_code_builder.htm" TargetMode="External"/><Relationship Id="rId4" Type="http://schemas.openxmlformats.org/officeDocument/2006/relationships/hyperlink" Target="https://htmlcolorcode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685800" y="2928238"/>
            <a:ext cx="7772400" cy="1102519"/>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HTML  and CSS</a:t>
            </a:r>
            <a:endParaRPr sz="3300" b="0" i="0" u="none" strike="noStrike" cap="none">
              <a:solidFill>
                <a:schemeClr val="dk1"/>
              </a:solidFill>
              <a:latin typeface="Calibri"/>
              <a:ea typeface="Calibri"/>
              <a:cs typeface="Calibri"/>
              <a:sym typeface="Calibri"/>
            </a:endParaRPr>
          </a:p>
        </p:txBody>
      </p:sp>
      <p:sp>
        <p:nvSpPr>
          <p:cNvPr id="162" name="Shape 162"/>
          <p:cNvSpPr txBox="1">
            <a:spLocks noGrp="1"/>
          </p:cNvSpPr>
          <p:nvPr>
            <p:ph type="subTitle" idx="1"/>
          </p:nvPr>
        </p:nvSpPr>
        <p:spPr>
          <a:xfrm>
            <a:off x="1371600" y="2914650"/>
            <a:ext cx="6400800" cy="131445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888888"/>
              </a:buClr>
              <a:buSzPts val="2400"/>
              <a:buFont typeface="Arial"/>
              <a:buNone/>
            </a:pPr>
            <a:r>
              <a:rPr lang="en" sz="2400" b="0" i="0" u="none" strike="noStrike" cap="none">
                <a:solidFill>
                  <a:srgbClr val="888888"/>
                </a:solidFill>
                <a:latin typeface="Calibri"/>
                <a:ea typeface="Calibri"/>
                <a:cs typeface="Calibri"/>
                <a:sym typeface="Calibri"/>
              </a:rPr>
              <a:t>Introduction</a:t>
            </a:r>
            <a:endParaRPr sz="2400" b="0" i="0" u="none" strike="noStrike" cap="none">
              <a:solidFill>
                <a:srgbClr val="888888"/>
              </a:solidFill>
              <a:latin typeface="Calibri"/>
              <a:ea typeface="Calibri"/>
              <a:cs typeface="Calibri"/>
              <a:sym typeface="Calibri"/>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a:t>New Elements in HTML5</a:t>
            </a:r>
            <a:endParaRPr/>
          </a:p>
        </p:txBody>
      </p:sp>
      <p:sp>
        <p:nvSpPr>
          <p:cNvPr id="224" name="Shape 224"/>
          <p:cNvSpPr txBox="1">
            <a:spLocks noGrp="1"/>
          </p:cNvSpPr>
          <p:nvPr>
            <p:ph type="body" idx="1"/>
          </p:nvPr>
        </p:nvSpPr>
        <p:spPr>
          <a:xfrm>
            <a:off x="457200" y="1200151"/>
            <a:ext cx="8229600" cy="3394500"/>
          </a:xfrm>
          <a:prstGeom prst="rect">
            <a:avLst/>
          </a:prstGeom>
        </p:spPr>
        <p:txBody>
          <a:bodyPr spcFirstLastPara="1" wrap="square" lIns="68575" tIns="68575" rIns="68575" bIns="68575" anchor="t" anchorCtr="0">
            <a:noAutofit/>
          </a:bodyPr>
          <a:lstStyle/>
          <a:p>
            <a:pPr marL="0" lvl="0" indent="0">
              <a:spcBef>
                <a:spcPts val="500"/>
              </a:spcBef>
              <a:spcAft>
                <a:spcPts val="0"/>
              </a:spcAft>
              <a:buNone/>
            </a:pPr>
            <a:endParaRPr/>
          </a:p>
        </p:txBody>
      </p:sp>
      <p:sp>
        <p:nvSpPr>
          <p:cNvPr id="225" name="Shape 225"/>
          <p:cNvSpPr/>
          <p:nvPr/>
        </p:nvSpPr>
        <p:spPr>
          <a:xfrm>
            <a:off x="4115831" y="1418899"/>
            <a:ext cx="1340149" cy="4270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4A86E8"/>
                </a:solidFill>
                <a:latin typeface="Arial"/>
              </a:rPr>
              <a:t>&lt;article&gt;</a:t>
            </a:r>
          </a:p>
        </p:txBody>
      </p:sp>
      <p:sp>
        <p:nvSpPr>
          <p:cNvPr id="226" name="Shape 226"/>
          <p:cNvSpPr/>
          <p:nvPr/>
        </p:nvSpPr>
        <p:spPr>
          <a:xfrm>
            <a:off x="656806" y="2683849"/>
            <a:ext cx="1240519" cy="4270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CC0000"/>
                </a:solidFill>
                <a:latin typeface="Arial"/>
              </a:rPr>
              <a:t>&lt;aside&gt;</a:t>
            </a:r>
          </a:p>
        </p:txBody>
      </p:sp>
      <p:sp>
        <p:nvSpPr>
          <p:cNvPr id="227" name="Shape 227"/>
          <p:cNvSpPr/>
          <p:nvPr/>
        </p:nvSpPr>
        <p:spPr>
          <a:xfrm>
            <a:off x="1377050" y="1929550"/>
            <a:ext cx="1500575" cy="4270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B6D7A8"/>
                </a:solidFill>
                <a:latin typeface="Arial"/>
              </a:rPr>
              <a:t>&lt;header&gt;</a:t>
            </a:r>
          </a:p>
        </p:txBody>
      </p:sp>
      <p:sp>
        <p:nvSpPr>
          <p:cNvPr id="228" name="Shape 228"/>
          <p:cNvSpPr/>
          <p:nvPr/>
        </p:nvSpPr>
        <p:spPr>
          <a:xfrm>
            <a:off x="6482450" y="1926025"/>
            <a:ext cx="1300234" cy="43414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C27BA0"/>
                </a:solidFill>
                <a:latin typeface="Arial"/>
              </a:rPr>
              <a:t>&lt;footer&gt;</a:t>
            </a:r>
          </a:p>
        </p:txBody>
      </p:sp>
      <p:sp>
        <p:nvSpPr>
          <p:cNvPr id="229" name="Shape 229"/>
          <p:cNvSpPr/>
          <p:nvPr/>
        </p:nvSpPr>
        <p:spPr>
          <a:xfrm>
            <a:off x="7042588" y="2922775"/>
            <a:ext cx="960339" cy="35611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1C4587"/>
                </a:solidFill>
                <a:latin typeface="Arial"/>
              </a:rPr>
              <a:t>&lt;nav&gt;</a:t>
            </a:r>
          </a:p>
        </p:txBody>
      </p:sp>
      <p:sp>
        <p:nvSpPr>
          <p:cNvPr id="230" name="Shape 230"/>
          <p:cNvSpPr/>
          <p:nvPr/>
        </p:nvSpPr>
        <p:spPr>
          <a:xfrm>
            <a:off x="1617850" y="3570875"/>
            <a:ext cx="1780044" cy="4728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E599"/>
                </a:solidFill>
                <a:latin typeface="Arial"/>
              </a:rPr>
              <a:t>&lt;progress&gt;</a:t>
            </a:r>
          </a:p>
        </p:txBody>
      </p:sp>
      <p:sp>
        <p:nvSpPr>
          <p:cNvPr id="231" name="Shape 231"/>
          <p:cNvSpPr/>
          <p:nvPr/>
        </p:nvSpPr>
        <p:spPr>
          <a:xfrm>
            <a:off x="3571900" y="2571087"/>
            <a:ext cx="1520357" cy="4270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741B47"/>
                </a:solidFill>
                <a:latin typeface="Arial"/>
              </a:rPr>
              <a:t>&lt;section&gt;</a:t>
            </a:r>
          </a:p>
        </p:txBody>
      </p:sp>
      <p:sp>
        <p:nvSpPr>
          <p:cNvPr id="232" name="Shape 232"/>
          <p:cNvSpPr/>
          <p:nvPr/>
        </p:nvSpPr>
        <p:spPr>
          <a:xfrm>
            <a:off x="4135125" y="3723275"/>
            <a:ext cx="2040810" cy="54326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38761D"/>
                </a:solidFill>
                <a:latin typeface="Arial"/>
              </a:rPr>
              <a:t>Many More...</a:t>
            </a:r>
          </a:p>
        </p:txBody>
      </p:sp>
      <p:sp>
        <p:nvSpPr>
          <p:cNvPr id="233" name="Shape 233"/>
          <p:cNvSpPr/>
          <p:nvPr/>
        </p:nvSpPr>
        <p:spPr>
          <a:xfrm>
            <a:off x="6982163" y="3841475"/>
            <a:ext cx="1340518" cy="54326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E06666"/>
                </a:solidFill>
                <a:latin typeface="Arial"/>
              </a:rPr>
              <a:t>&lt;dialog&gt;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a:t>HTML Forms</a:t>
            </a:r>
            <a:endParaRPr/>
          </a:p>
        </p:txBody>
      </p:sp>
      <p:sp>
        <p:nvSpPr>
          <p:cNvPr id="239" name="Shape 239"/>
          <p:cNvSpPr txBox="1">
            <a:spLocks noGrp="1"/>
          </p:cNvSpPr>
          <p:nvPr>
            <p:ph type="body" idx="1"/>
          </p:nvPr>
        </p:nvSpPr>
        <p:spPr>
          <a:xfrm>
            <a:off x="457200" y="1200151"/>
            <a:ext cx="8229600" cy="3394500"/>
          </a:xfrm>
          <a:prstGeom prst="rect">
            <a:avLst/>
          </a:prstGeom>
        </p:spPr>
        <p:txBody>
          <a:bodyPr spcFirstLastPara="1" wrap="square" lIns="68575" tIns="68575" rIns="68575" bIns="68575" anchor="t" anchorCtr="0">
            <a:noAutofit/>
          </a:bodyPr>
          <a:lstStyle/>
          <a:p>
            <a:pPr marL="914400" lvl="0" indent="0" rtl="0">
              <a:spcBef>
                <a:spcPts val="500"/>
              </a:spcBef>
              <a:spcAft>
                <a:spcPts val="0"/>
              </a:spcAft>
              <a:buNone/>
            </a:pPr>
            <a:endParaRPr sz="3000"/>
          </a:p>
          <a:p>
            <a:pPr marL="914400" lvl="0" indent="0">
              <a:spcBef>
                <a:spcPts val="500"/>
              </a:spcBef>
              <a:spcAft>
                <a:spcPts val="0"/>
              </a:spcAft>
              <a:buNone/>
            </a:pPr>
            <a:endParaRPr sz="3000"/>
          </a:p>
        </p:txBody>
      </p:sp>
      <p:sp>
        <p:nvSpPr>
          <p:cNvPr id="240" name="Shape 240"/>
          <p:cNvSpPr txBox="1"/>
          <p:nvPr/>
        </p:nvSpPr>
        <p:spPr>
          <a:xfrm>
            <a:off x="1265175" y="1371600"/>
            <a:ext cx="6361200" cy="115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457200" rtl="0">
              <a:spcBef>
                <a:spcPts val="500"/>
              </a:spcBef>
              <a:spcAft>
                <a:spcPts val="0"/>
              </a:spcAft>
              <a:buClr>
                <a:schemeClr val="dk1"/>
              </a:buClr>
              <a:buSzPts val="1100"/>
              <a:buFont typeface="Arial"/>
              <a:buNone/>
            </a:pPr>
            <a:r>
              <a:rPr lang="en" sz="1800" b="1">
                <a:solidFill>
                  <a:schemeClr val="dk2"/>
                </a:solidFill>
                <a:latin typeface="Calibri"/>
                <a:ea typeface="Calibri"/>
                <a:cs typeface="Calibri"/>
                <a:sym typeface="Calibri"/>
              </a:rPr>
              <a:t>&lt;body&gt;</a:t>
            </a:r>
            <a:endParaRPr sz="1800" b="1">
              <a:solidFill>
                <a:schemeClr val="dk2"/>
              </a:solidFill>
              <a:latin typeface="Calibri"/>
              <a:ea typeface="Calibri"/>
              <a:cs typeface="Calibri"/>
              <a:sym typeface="Calibri"/>
            </a:endParaRPr>
          </a:p>
          <a:p>
            <a:pPr marL="914400" lvl="0" indent="0" rtl="0">
              <a:spcBef>
                <a:spcPts val="500"/>
              </a:spcBef>
              <a:spcAft>
                <a:spcPts val="0"/>
              </a:spcAft>
              <a:buClr>
                <a:schemeClr val="dk1"/>
              </a:buClr>
              <a:buSzPts val="1100"/>
              <a:buFont typeface="Arial"/>
              <a:buNone/>
            </a:pPr>
            <a:r>
              <a:rPr lang="en" sz="1800" b="1">
                <a:solidFill>
                  <a:schemeClr val="dk1"/>
                </a:solidFill>
                <a:latin typeface="Calibri"/>
                <a:ea typeface="Calibri"/>
                <a:cs typeface="Calibri"/>
                <a:sym typeface="Calibri"/>
              </a:rPr>
              <a:t>	</a:t>
            </a:r>
            <a:r>
              <a:rPr lang="en" sz="1800" b="1">
                <a:solidFill>
                  <a:schemeClr val="accent1"/>
                </a:solidFill>
                <a:latin typeface="Calibri"/>
                <a:ea typeface="Calibri"/>
                <a:cs typeface="Calibri"/>
                <a:sym typeface="Calibri"/>
              </a:rPr>
              <a:t>&lt;form </a:t>
            </a:r>
            <a:r>
              <a:rPr lang="en" sz="1800" b="1">
                <a:solidFill>
                  <a:srgbClr val="38761D"/>
                </a:solidFill>
                <a:latin typeface="Calibri"/>
                <a:ea typeface="Calibri"/>
                <a:cs typeface="Calibri"/>
                <a:sym typeface="Calibri"/>
              </a:rPr>
              <a:t>action</a:t>
            </a:r>
            <a:r>
              <a:rPr lang="en" sz="1800" b="1">
                <a:solidFill>
                  <a:schemeClr val="accent1"/>
                </a:solidFill>
                <a:latin typeface="Calibri"/>
                <a:ea typeface="Calibri"/>
                <a:cs typeface="Calibri"/>
                <a:sym typeface="Calibri"/>
              </a:rPr>
              <a:t>=”</a:t>
            </a:r>
            <a:r>
              <a:rPr lang="en" sz="1800" b="1">
                <a:solidFill>
                  <a:schemeClr val="accent6"/>
                </a:solidFill>
                <a:latin typeface="Calibri"/>
                <a:ea typeface="Calibri"/>
                <a:cs typeface="Calibri"/>
                <a:sym typeface="Calibri"/>
              </a:rPr>
              <a:t>url</a:t>
            </a:r>
            <a:r>
              <a:rPr lang="en" sz="1800" b="1">
                <a:solidFill>
                  <a:schemeClr val="accent1"/>
                </a:solidFill>
                <a:latin typeface="Calibri"/>
                <a:ea typeface="Calibri"/>
                <a:cs typeface="Calibri"/>
                <a:sym typeface="Calibri"/>
              </a:rPr>
              <a:t>”&gt;&lt;/form&gt;</a:t>
            </a:r>
            <a:endParaRPr sz="1800" b="1">
              <a:solidFill>
                <a:schemeClr val="accent1"/>
              </a:solidFill>
              <a:latin typeface="Calibri"/>
              <a:ea typeface="Calibri"/>
              <a:cs typeface="Calibri"/>
              <a:sym typeface="Calibri"/>
            </a:endParaRPr>
          </a:p>
          <a:p>
            <a:pPr marL="914400" lvl="0" indent="0" rtl="0">
              <a:spcBef>
                <a:spcPts val="500"/>
              </a:spcBef>
              <a:spcAft>
                <a:spcPts val="0"/>
              </a:spcAft>
              <a:buClr>
                <a:schemeClr val="dk1"/>
              </a:buClr>
              <a:buSzPts val="1100"/>
              <a:buFont typeface="Arial"/>
              <a:buNone/>
            </a:pPr>
            <a:r>
              <a:rPr lang="en" sz="1800" b="1">
                <a:solidFill>
                  <a:schemeClr val="dk2"/>
                </a:solidFill>
                <a:latin typeface="Calibri"/>
                <a:ea typeface="Calibri"/>
                <a:cs typeface="Calibri"/>
                <a:sym typeface="Calibri"/>
              </a:rPr>
              <a:t>&lt;/body&gt;</a:t>
            </a:r>
            <a:endParaRPr sz="1800" b="1">
              <a:solidFill>
                <a:schemeClr val="dk2"/>
              </a:solidFill>
            </a:endParaRPr>
          </a:p>
        </p:txBody>
      </p:sp>
      <p:sp>
        <p:nvSpPr>
          <p:cNvPr id="241" name="Shape 241"/>
          <p:cNvSpPr txBox="1"/>
          <p:nvPr/>
        </p:nvSpPr>
        <p:spPr>
          <a:xfrm>
            <a:off x="1265175" y="2838725"/>
            <a:ext cx="6361200" cy="1524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a:solidFill>
                  <a:schemeClr val="dk2"/>
                </a:solidFill>
                <a:latin typeface="Calibri"/>
                <a:ea typeface="Calibri"/>
                <a:cs typeface="Calibri"/>
                <a:sym typeface="Calibri"/>
              </a:rPr>
              <a:t>&lt;form&gt;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&lt;input</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type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text</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name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username</a:t>
            </a:r>
            <a:r>
              <a:rPr lang="en" sz="1800" b="1">
                <a:solidFill>
                  <a:schemeClr val="dk1"/>
                </a:solidFill>
                <a:latin typeface="Calibri"/>
                <a:ea typeface="Calibri"/>
                <a:cs typeface="Calibri"/>
                <a:sym typeface="Calibri"/>
              </a:rPr>
              <a:t>”/&gt;&lt;br&gt;</a:t>
            </a:r>
            <a:endParaRPr sz="1800" b="1">
              <a:solidFill>
                <a:schemeClr val="dk1"/>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&lt;input</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type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password</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name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password</a:t>
            </a:r>
            <a:r>
              <a:rPr lang="en" sz="1800" b="1">
                <a:solidFill>
                  <a:schemeClr val="dk1"/>
                </a:solidFill>
                <a:latin typeface="Calibri"/>
                <a:ea typeface="Calibri"/>
                <a:cs typeface="Calibri"/>
                <a:sym typeface="Calibri"/>
              </a:rPr>
              <a:t>”/&gt;</a:t>
            </a:r>
            <a:endParaRPr sz="1800" b="1">
              <a:solidFill>
                <a:schemeClr val="dk1"/>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&lt;/form&gt;</a:t>
            </a:r>
            <a:endParaRPr sz="1800" b="1">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Clr>
                <a:schemeClr val="dk1"/>
              </a:buClr>
              <a:buSzPts val="1100"/>
              <a:buFont typeface="Arial"/>
              <a:buNone/>
            </a:pPr>
            <a:r>
              <a:rPr lang="en"/>
              <a:t>HTML Forms</a:t>
            </a:r>
            <a:endParaRPr/>
          </a:p>
        </p:txBody>
      </p:sp>
      <p:sp>
        <p:nvSpPr>
          <p:cNvPr id="247" name="Shape 247"/>
          <p:cNvSpPr txBox="1"/>
          <p:nvPr/>
        </p:nvSpPr>
        <p:spPr>
          <a:xfrm>
            <a:off x="598500" y="1063375"/>
            <a:ext cx="7947000" cy="174867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dirty="0">
                <a:solidFill>
                  <a:schemeClr val="dk2"/>
                </a:solidFill>
                <a:latin typeface="Calibri"/>
                <a:ea typeface="Calibri"/>
                <a:cs typeface="Calibri"/>
                <a:sym typeface="Calibri"/>
              </a:rPr>
              <a:t>&lt;form&gt;</a:t>
            </a: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a:solidFill>
                  <a:schemeClr val="dk2"/>
                </a:solidFill>
                <a:latin typeface="Calibri"/>
                <a:ea typeface="Calibri"/>
                <a:cs typeface="Calibri"/>
                <a:sym typeface="Calibri"/>
              </a:rPr>
              <a:t>&lt;input</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type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radio</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name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gender</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value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male</a:t>
            </a:r>
            <a:r>
              <a:rPr lang="en" sz="1800" b="1" dirty="0">
                <a:solidFill>
                  <a:schemeClr val="dk1"/>
                </a:solidFill>
                <a:latin typeface="Calibri"/>
                <a:ea typeface="Calibri"/>
                <a:cs typeface="Calibri"/>
                <a:sym typeface="Calibri"/>
              </a:rPr>
              <a:t>”/&gt;Male</a:t>
            </a:r>
            <a:r>
              <a:rPr lang="en" sz="1800" b="1" dirty="0">
                <a:solidFill>
                  <a:schemeClr val="dk2"/>
                </a:solidFill>
                <a:latin typeface="Calibri"/>
                <a:ea typeface="Calibri"/>
                <a:cs typeface="Calibri"/>
                <a:sym typeface="Calibri"/>
              </a:rPr>
              <a:t>&lt;br&gt;</a:t>
            </a: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a:solidFill>
                  <a:schemeClr val="dk2"/>
                </a:solidFill>
                <a:latin typeface="Calibri"/>
                <a:ea typeface="Calibri"/>
                <a:cs typeface="Calibri"/>
                <a:sym typeface="Calibri"/>
              </a:rPr>
              <a:t>&lt;input</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type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radio</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name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gender</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value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female</a:t>
            </a:r>
            <a:r>
              <a:rPr lang="en" sz="1800" b="1" dirty="0">
                <a:solidFill>
                  <a:schemeClr val="dk1"/>
                </a:solidFill>
                <a:latin typeface="Calibri"/>
                <a:ea typeface="Calibri"/>
                <a:cs typeface="Calibri"/>
                <a:sym typeface="Calibri"/>
              </a:rPr>
              <a:t>”/&gt;Female</a:t>
            </a:r>
            <a:r>
              <a:rPr lang="en" sz="1800" b="1" dirty="0">
                <a:solidFill>
                  <a:schemeClr val="dk2"/>
                </a:solidFill>
                <a:latin typeface="Calibri"/>
                <a:ea typeface="Calibri"/>
                <a:cs typeface="Calibri"/>
                <a:sym typeface="Calibri"/>
              </a:rPr>
              <a:t>&lt;br&gt;</a:t>
            </a:r>
            <a:endParaRPr sz="1800" b="1" dirty="0">
              <a:solidFill>
                <a:schemeClr val="dk1"/>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2"/>
                </a:solidFill>
                <a:latin typeface="Calibri"/>
                <a:ea typeface="Calibri"/>
                <a:cs typeface="Calibri"/>
                <a:sym typeface="Calibri"/>
              </a:rPr>
              <a:t>&lt;/form&gt;</a:t>
            </a:r>
            <a:endParaRPr sz="1800" b="1" dirty="0">
              <a:solidFill>
                <a:schemeClr val="dk2"/>
              </a:solidFill>
              <a:latin typeface="Calibri"/>
              <a:ea typeface="Calibri"/>
              <a:cs typeface="Calibri"/>
              <a:sym typeface="Calibri"/>
            </a:endParaRPr>
          </a:p>
        </p:txBody>
      </p:sp>
      <p:sp>
        <p:nvSpPr>
          <p:cNvPr id="248" name="Shape 248"/>
          <p:cNvSpPr txBox="1"/>
          <p:nvPr/>
        </p:nvSpPr>
        <p:spPr>
          <a:xfrm>
            <a:off x="598500" y="2812049"/>
            <a:ext cx="7913700" cy="177720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dirty="0">
                <a:solidFill>
                  <a:schemeClr val="dk2"/>
                </a:solidFill>
                <a:latin typeface="Calibri"/>
                <a:ea typeface="Calibri"/>
                <a:cs typeface="Calibri"/>
                <a:sym typeface="Calibri"/>
              </a:rPr>
              <a:t>&lt;form&gt;</a:t>
            </a: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a:solidFill>
                  <a:schemeClr val="dk2"/>
                </a:solidFill>
                <a:latin typeface="Calibri"/>
                <a:ea typeface="Calibri"/>
                <a:cs typeface="Calibri"/>
                <a:sym typeface="Calibri"/>
              </a:rPr>
              <a:t>&lt;input</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type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checkbox</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name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gender</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value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1</a:t>
            </a:r>
            <a:r>
              <a:rPr lang="en" sz="1800" b="1" dirty="0">
                <a:solidFill>
                  <a:schemeClr val="dk1"/>
                </a:solidFill>
                <a:latin typeface="Calibri"/>
                <a:ea typeface="Calibri"/>
                <a:cs typeface="Calibri"/>
                <a:sym typeface="Calibri"/>
              </a:rPr>
              <a:t>”/&gt;Male</a:t>
            </a:r>
            <a:r>
              <a:rPr lang="en" sz="1800" b="1" dirty="0">
                <a:solidFill>
                  <a:schemeClr val="dk2"/>
                </a:solidFill>
                <a:latin typeface="Calibri"/>
                <a:ea typeface="Calibri"/>
                <a:cs typeface="Calibri"/>
                <a:sym typeface="Calibri"/>
              </a:rPr>
              <a:t>&lt;br&gt;</a:t>
            </a: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a:solidFill>
                  <a:schemeClr val="dk2"/>
                </a:solidFill>
                <a:latin typeface="Calibri"/>
                <a:ea typeface="Calibri"/>
                <a:cs typeface="Calibri"/>
                <a:sym typeface="Calibri"/>
              </a:rPr>
              <a:t>&lt;input</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type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checkbox</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name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gender</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value</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2</a:t>
            </a:r>
            <a:r>
              <a:rPr lang="en" sz="1800" b="1" dirty="0">
                <a:solidFill>
                  <a:schemeClr val="dk1"/>
                </a:solidFill>
                <a:latin typeface="Calibri"/>
                <a:ea typeface="Calibri"/>
                <a:cs typeface="Calibri"/>
                <a:sym typeface="Calibri"/>
              </a:rPr>
              <a:t>”/&gt;Female</a:t>
            </a:r>
            <a:r>
              <a:rPr lang="en" sz="1800" b="1" dirty="0">
                <a:solidFill>
                  <a:schemeClr val="dk2"/>
                </a:solidFill>
                <a:latin typeface="Calibri"/>
                <a:ea typeface="Calibri"/>
                <a:cs typeface="Calibri"/>
                <a:sym typeface="Calibri"/>
              </a:rPr>
              <a:t>&lt;br&gt;</a:t>
            </a:r>
            <a:endParaRPr sz="1800" b="1" dirty="0">
              <a:solidFill>
                <a:schemeClr val="dk1"/>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2"/>
                </a:solidFill>
                <a:latin typeface="Calibri"/>
                <a:ea typeface="Calibri"/>
                <a:cs typeface="Calibri"/>
                <a:sym typeface="Calibri"/>
              </a:rPr>
              <a:t>&lt;/form&gt;</a:t>
            </a:r>
            <a:endParaRPr sz="1800" b="1" dirty="0">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Clr>
                <a:schemeClr val="dk1"/>
              </a:buClr>
              <a:buSzPts val="1100"/>
              <a:buFont typeface="Arial"/>
              <a:buNone/>
            </a:pPr>
            <a:r>
              <a:rPr lang="en"/>
              <a:t>HTML Forms</a:t>
            </a:r>
            <a:endParaRPr/>
          </a:p>
        </p:txBody>
      </p:sp>
      <p:sp>
        <p:nvSpPr>
          <p:cNvPr id="254" name="Shape 254"/>
          <p:cNvSpPr txBox="1"/>
          <p:nvPr/>
        </p:nvSpPr>
        <p:spPr>
          <a:xfrm>
            <a:off x="1332300" y="1147875"/>
            <a:ext cx="6361200" cy="127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&lt;input</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type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submit</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value</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Submit</a:t>
            </a:r>
            <a:r>
              <a:rPr lang="en" sz="1800" b="1">
                <a:solidFill>
                  <a:schemeClr val="dk1"/>
                </a:solidFill>
                <a:latin typeface="Calibri"/>
                <a:ea typeface="Calibri"/>
                <a:cs typeface="Calibri"/>
                <a:sym typeface="Calibri"/>
              </a:rPr>
              <a:t>”/&gt;&lt;br&gt;</a:t>
            </a:r>
            <a:endParaRPr sz="1800" b="1">
              <a:solidFill>
                <a:schemeClr val="dk1"/>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endParaRPr sz="1800" b="1">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a:t>HTML Styling-Paragraph</a:t>
            </a:r>
            <a:endParaRPr/>
          </a:p>
        </p:txBody>
      </p:sp>
      <p:sp>
        <p:nvSpPr>
          <p:cNvPr id="260" name="Shape 260"/>
          <p:cNvSpPr txBox="1"/>
          <p:nvPr/>
        </p:nvSpPr>
        <p:spPr>
          <a:xfrm>
            <a:off x="1249525" y="1206975"/>
            <a:ext cx="6361200" cy="316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a:solidFill>
                  <a:schemeClr val="dk2"/>
                </a:solidFill>
                <a:latin typeface="Calibri"/>
                <a:ea typeface="Calibri"/>
                <a:cs typeface="Calibri"/>
                <a:sym typeface="Calibri"/>
              </a:rPr>
              <a:t>&lt;html&gt;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&lt;head&gt;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		&lt;title&gt;</a:t>
            </a:r>
            <a:r>
              <a:rPr lang="en" sz="1800" b="1">
                <a:latin typeface="Calibri"/>
                <a:ea typeface="Calibri"/>
                <a:cs typeface="Calibri"/>
                <a:sym typeface="Calibri"/>
              </a:rPr>
              <a:t>First Page</a:t>
            </a:r>
            <a:r>
              <a:rPr lang="en" sz="1800" b="1">
                <a:solidFill>
                  <a:schemeClr val="dk2"/>
                </a:solidFill>
                <a:latin typeface="Calibri"/>
                <a:ea typeface="Calibri"/>
                <a:cs typeface="Calibri"/>
                <a:sym typeface="Calibri"/>
              </a:rPr>
              <a:t>&lt;/title&gt;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&lt;/head&gt;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	&lt;body&gt;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		&lt;p&gt;</a:t>
            </a:r>
            <a:r>
              <a:rPr lang="en" sz="1800" b="1">
                <a:latin typeface="Calibri"/>
                <a:ea typeface="Calibri"/>
                <a:cs typeface="Calibri"/>
                <a:sym typeface="Calibri"/>
              </a:rPr>
              <a:t>This is a paragraph</a:t>
            </a:r>
            <a:r>
              <a:rPr lang="en" sz="1800" b="1">
                <a:solidFill>
                  <a:schemeClr val="dk2"/>
                </a:solidFill>
                <a:latin typeface="Calibri"/>
                <a:ea typeface="Calibri"/>
                <a:cs typeface="Calibri"/>
                <a:sym typeface="Calibri"/>
              </a:rPr>
              <a:t>&lt;/p&gt;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		&lt;p&gt;</a:t>
            </a:r>
            <a:r>
              <a:rPr lang="en" sz="1800" b="1">
                <a:latin typeface="Calibri"/>
                <a:ea typeface="Calibri"/>
                <a:cs typeface="Calibri"/>
                <a:sym typeface="Calibri"/>
              </a:rPr>
              <a:t>This is second paragraph</a:t>
            </a:r>
            <a:r>
              <a:rPr lang="en" sz="1800" b="1">
                <a:solidFill>
                  <a:schemeClr val="dk2"/>
                </a:solidFill>
                <a:latin typeface="Calibri"/>
                <a:ea typeface="Calibri"/>
                <a:cs typeface="Calibri"/>
                <a:sym typeface="Calibri"/>
              </a:rPr>
              <a:t>&lt;/p&gt;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	&lt;/body&gt;</a:t>
            </a: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2"/>
                </a:solidFill>
                <a:latin typeface="Calibri"/>
                <a:ea typeface="Calibri"/>
                <a:cs typeface="Calibri"/>
                <a:sym typeface="Calibri"/>
              </a:rPr>
              <a:t>&lt;/html&gt;</a:t>
            </a:r>
            <a:endParaRPr sz="1800" b="1">
              <a:solidFill>
                <a:schemeClr val="dk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
              <a:t>HTML Styling-Text Formatting</a:t>
            </a:r>
            <a:endParaRPr/>
          </a:p>
        </p:txBody>
      </p:sp>
      <p:sp>
        <p:nvSpPr>
          <p:cNvPr id="266" name="Shape 266"/>
          <p:cNvSpPr txBox="1"/>
          <p:nvPr/>
        </p:nvSpPr>
        <p:spPr>
          <a:xfrm>
            <a:off x="1153475" y="1195200"/>
            <a:ext cx="5633400" cy="316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ctr" rtl="0">
              <a:spcBef>
                <a:spcPts val="500"/>
              </a:spcBef>
              <a:spcAft>
                <a:spcPts val="0"/>
              </a:spcAft>
              <a:buNone/>
            </a:pPr>
            <a:r>
              <a:rPr lang="en" sz="1800" b="1">
                <a:solidFill>
                  <a:schemeClr val="dk2"/>
                </a:solidFill>
                <a:latin typeface="Calibri"/>
                <a:ea typeface="Calibri"/>
                <a:cs typeface="Calibri"/>
                <a:sym typeface="Calibri"/>
              </a:rPr>
              <a:t>		&lt;b&gt;</a:t>
            </a:r>
            <a:r>
              <a:rPr lang="en" sz="1800">
                <a:latin typeface="Calibri"/>
                <a:ea typeface="Calibri"/>
                <a:cs typeface="Calibri"/>
                <a:sym typeface="Calibri"/>
              </a:rPr>
              <a:t> bold text</a:t>
            </a:r>
            <a:r>
              <a:rPr lang="en" sz="1800" b="1">
                <a:latin typeface="Calibri"/>
                <a:ea typeface="Calibri"/>
                <a:cs typeface="Calibri"/>
                <a:sym typeface="Calibri"/>
              </a:rPr>
              <a:t> </a:t>
            </a:r>
            <a:r>
              <a:rPr lang="en" sz="1800" b="1">
                <a:solidFill>
                  <a:schemeClr val="dk2"/>
                </a:solidFill>
                <a:latin typeface="Calibri"/>
                <a:ea typeface="Calibri"/>
                <a:cs typeface="Calibri"/>
                <a:sym typeface="Calibri"/>
              </a:rPr>
              <a:t>&lt;/b&gt;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&lt;big&gt;</a:t>
            </a:r>
            <a:r>
              <a:rPr lang="en" sz="1800">
                <a:latin typeface="Calibri"/>
                <a:ea typeface="Calibri"/>
                <a:cs typeface="Calibri"/>
                <a:sym typeface="Calibri"/>
              </a:rPr>
              <a:t>big text</a:t>
            </a:r>
            <a:r>
              <a:rPr lang="en" sz="1800" b="1">
                <a:solidFill>
                  <a:schemeClr val="dk2"/>
                </a:solidFill>
                <a:latin typeface="Calibri"/>
                <a:ea typeface="Calibri"/>
                <a:cs typeface="Calibri"/>
                <a:sym typeface="Calibri"/>
              </a:rPr>
              <a:t>&lt;/big&gt;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&lt;i&gt;</a:t>
            </a:r>
            <a:r>
              <a:rPr lang="en" sz="1800">
                <a:solidFill>
                  <a:schemeClr val="dk1"/>
                </a:solidFill>
                <a:latin typeface="Calibri"/>
                <a:ea typeface="Calibri"/>
                <a:cs typeface="Calibri"/>
                <a:sym typeface="Calibri"/>
              </a:rPr>
              <a:t>italic text</a:t>
            </a:r>
            <a:r>
              <a:rPr lang="en" sz="1800" b="1">
                <a:solidFill>
                  <a:schemeClr val="dk2"/>
                </a:solidFill>
                <a:latin typeface="Calibri"/>
                <a:ea typeface="Calibri"/>
                <a:cs typeface="Calibri"/>
                <a:sym typeface="Calibri"/>
              </a:rPr>
              <a:t>&lt;/i&gt;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&lt;small&gt;</a:t>
            </a:r>
            <a:r>
              <a:rPr lang="en" sz="1800">
                <a:solidFill>
                  <a:schemeClr val="dk1"/>
                </a:solidFill>
                <a:latin typeface="Calibri"/>
                <a:ea typeface="Calibri"/>
                <a:cs typeface="Calibri"/>
                <a:sym typeface="Calibri"/>
              </a:rPr>
              <a:t>small text</a:t>
            </a:r>
            <a:r>
              <a:rPr lang="en" sz="1800" b="1">
                <a:solidFill>
                  <a:schemeClr val="dk2"/>
                </a:solidFill>
                <a:latin typeface="Calibri"/>
                <a:ea typeface="Calibri"/>
                <a:cs typeface="Calibri"/>
                <a:sym typeface="Calibri"/>
              </a:rPr>
              <a:t>&lt;/small&gt;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&lt;strong&gt;</a:t>
            </a:r>
            <a:r>
              <a:rPr lang="en" sz="1800">
                <a:solidFill>
                  <a:schemeClr val="dk1"/>
                </a:solidFill>
                <a:latin typeface="Calibri"/>
                <a:ea typeface="Calibri"/>
                <a:cs typeface="Calibri"/>
                <a:sym typeface="Calibri"/>
              </a:rPr>
              <a:t>strong text</a:t>
            </a:r>
            <a:r>
              <a:rPr lang="en" sz="1800" b="1">
                <a:solidFill>
                  <a:schemeClr val="dk2"/>
                </a:solidFill>
                <a:latin typeface="Calibri"/>
                <a:ea typeface="Calibri"/>
                <a:cs typeface="Calibri"/>
                <a:sym typeface="Calibri"/>
              </a:rPr>
              <a:t>&lt;/strong&gt;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&lt;sub&gt;</a:t>
            </a:r>
            <a:r>
              <a:rPr lang="en" sz="1800">
                <a:solidFill>
                  <a:schemeClr val="dk1"/>
                </a:solidFill>
                <a:latin typeface="Calibri"/>
                <a:ea typeface="Calibri"/>
                <a:cs typeface="Calibri"/>
                <a:sym typeface="Calibri"/>
              </a:rPr>
              <a:t>subscripted text</a:t>
            </a:r>
            <a:r>
              <a:rPr lang="en" sz="1800" b="1">
                <a:solidFill>
                  <a:schemeClr val="dk2"/>
                </a:solidFill>
                <a:latin typeface="Calibri"/>
                <a:ea typeface="Calibri"/>
                <a:cs typeface="Calibri"/>
                <a:sym typeface="Calibri"/>
              </a:rPr>
              <a:t>&lt;/sub&gt;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&lt;sup&gt;</a:t>
            </a:r>
            <a:r>
              <a:rPr lang="en" sz="1800">
                <a:solidFill>
                  <a:schemeClr val="dk1"/>
                </a:solidFill>
                <a:latin typeface="Calibri"/>
                <a:ea typeface="Calibri"/>
                <a:cs typeface="Calibri"/>
                <a:sym typeface="Calibri"/>
              </a:rPr>
              <a:t>superscripted text</a:t>
            </a:r>
            <a:r>
              <a:rPr lang="en" sz="1800" b="1">
                <a:solidFill>
                  <a:schemeClr val="dk2"/>
                </a:solidFill>
                <a:latin typeface="Calibri"/>
                <a:ea typeface="Calibri"/>
                <a:cs typeface="Calibri"/>
                <a:sym typeface="Calibri"/>
              </a:rPr>
              <a:t>&lt;/sup&gt;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&lt;ins&gt;</a:t>
            </a:r>
            <a:r>
              <a:rPr lang="en" sz="1800">
                <a:solidFill>
                  <a:schemeClr val="dk1"/>
                </a:solidFill>
                <a:latin typeface="Calibri"/>
                <a:ea typeface="Calibri"/>
                <a:cs typeface="Calibri"/>
                <a:sym typeface="Calibri"/>
              </a:rPr>
              <a:t>inserted text</a:t>
            </a:r>
            <a:r>
              <a:rPr lang="en" sz="1800" b="1">
                <a:solidFill>
                  <a:schemeClr val="dk2"/>
                </a:solidFill>
                <a:latin typeface="Calibri"/>
                <a:ea typeface="Calibri"/>
                <a:cs typeface="Calibri"/>
                <a:sym typeface="Calibri"/>
              </a:rPr>
              <a:t>&lt;/ins&gt;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&lt;del&gt;</a:t>
            </a:r>
            <a:r>
              <a:rPr lang="en" sz="1800">
                <a:solidFill>
                  <a:schemeClr val="dk1"/>
                </a:solidFill>
                <a:latin typeface="Calibri"/>
                <a:ea typeface="Calibri"/>
                <a:cs typeface="Calibri"/>
                <a:sym typeface="Calibri"/>
              </a:rPr>
              <a:t>deleted text</a:t>
            </a:r>
            <a:r>
              <a:rPr lang="en" sz="1800" b="1">
                <a:solidFill>
                  <a:schemeClr val="dk2"/>
                </a:solidFill>
                <a:latin typeface="Calibri"/>
                <a:ea typeface="Calibri"/>
                <a:cs typeface="Calibri"/>
                <a:sym typeface="Calibri"/>
              </a:rPr>
              <a:t>&lt;/del&gt;</a:t>
            </a:r>
            <a:endParaRPr sz="1800" b="1">
              <a:solidFill>
                <a:schemeClr val="dk2"/>
              </a:solidFill>
              <a:latin typeface="Calibri"/>
              <a:ea typeface="Calibri"/>
              <a:cs typeface="Calibri"/>
              <a:sym typeface="Calibri"/>
            </a:endParaRPr>
          </a:p>
          <a:p>
            <a:pPr marL="914400" lvl="0" indent="0" algn="ctr" rtl="0">
              <a:spcBef>
                <a:spcPts val="500"/>
              </a:spcBef>
              <a:spcAft>
                <a:spcPts val="0"/>
              </a:spcAft>
              <a:buNone/>
            </a:pPr>
            <a:r>
              <a:rPr lang="en" sz="1800" b="1">
                <a:solidFill>
                  <a:schemeClr val="dk2"/>
                </a:solidFill>
                <a:latin typeface="Calibri"/>
                <a:ea typeface="Calibri"/>
                <a:cs typeface="Calibri"/>
                <a:sym typeface="Calibri"/>
              </a:rPr>
              <a:t>	</a:t>
            </a:r>
            <a:endParaRPr sz="1800" b="1">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HTML-Block Level Elements</a:t>
            </a:r>
            <a:endParaRPr lang="en-US" dirty="0"/>
          </a:p>
        </p:txBody>
      </p:sp>
      <p:sp>
        <p:nvSpPr>
          <p:cNvPr id="5" name="Rectangle 4"/>
          <p:cNvSpPr/>
          <p:nvPr/>
        </p:nvSpPr>
        <p:spPr>
          <a:xfrm>
            <a:off x="265904" y="1140104"/>
            <a:ext cx="2580813" cy="400110"/>
          </a:xfrm>
          <a:prstGeom prst="rect">
            <a:avLst/>
          </a:prstGeom>
        </p:spPr>
        <p:txBody>
          <a:bodyPr wrap="square">
            <a:spAutoFit/>
          </a:bodyPr>
          <a:lstStyle/>
          <a:p>
            <a:r>
              <a:rPr lang="en-US" sz="2000" dirty="0">
                <a:solidFill>
                  <a:srgbClr val="0000CD"/>
                </a:solidFill>
                <a:latin typeface="Consolas" panose="020B0609020204030204" pitchFamily="49" charset="0"/>
              </a:rPr>
              <a:t>&lt;</a:t>
            </a:r>
            <a:r>
              <a:rPr lang="en-US" sz="2000" dirty="0" smtClean="0">
                <a:solidFill>
                  <a:srgbClr val="A52A2A"/>
                </a:solidFill>
                <a:latin typeface="Consolas" panose="020B0609020204030204" pitchFamily="49" charset="0"/>
              </a:rPr>
              <a:t>div</a:t>
            </a:r>
            <a:r>
              <a:rPr lang="en-US" sz="2000" dirty="0" smtClean="0">
                <a:solidFill>
                  <a:srgbClr val="0000CD"/>
                </a:solidFill>
                <a:latin typeface="Consolas" panose="020B0609020204030204" pitchFamily="49" charset="0"/>
              </a:rPr>
              <a:t>&gt;</a:t>
            </a:r>
            <a:r>
              <a:rPr lang="en-US" sz="2000" dirty="0" smtClean="0">
                <a:latin typeface="Consolas" panose="020B0609020204030204" pitchFamily="49" charset="0"/>
              </a:rPr>
              <a:t>Hello</a:t>
            </a:r>
            <a:r>
              <a:rPr lang="en-US" sz="2000" dirty="0" smtClean="0">
                <a:solidFill>
                  <a:srgbClr val="0000CD"/>
                </a:solidFill>
                <a:latin typeface="Consolas" panose="020B0609020204030204" pitchFamily="49" charset="0"/>
              </a:rPr>
              <a:t>&lt;</a:t>
            </a:r>
            <a:r>
              <a:rPr lang="en-US" sz="2000" dirty="0" smtClean="0">
                <a:solidFill>
                  <a:srgbClr val="A52A2A"/>
                </a:solidFill>
                <a:latin typeface="Consolas" panose="020B0609020204030204" pitchFamily="49" charset="0"/>
              </a:rPr>
              <a:t>/</a:t>
            </a:r>
            <a:r>
              <a:rPr lang="en-US" sz="2000" dirty="0">
                <a:solidFill>
                  <a:srgbClr val="A52A2A"/>
                </a:solidFill>
                <a:latin typeface="Consolas" panose="020B0609020204030204" pitchFamily="49" charset="0"/>
              </a:rPr>
              <a:t>div</a:t>
            </a:r>
            <a:r>
              <a:rPr lang="en-US" sz="2000" dirty="0">
                <a:solidFill>
                  <a:srgbClr val="0000CD"/>
                </a:solidFill>
                <a:latin typeface="Consolas" panose="020B0609020204030204" pitchFamily="49" charset="0"/>
              </a:rPr>
              <a:t>&gt;</a:t>
            </a:r>
            <a:endParaRPr lang="en-US" sz="2000" dirty="0"/>
          </a:p>
        </p:txBody>
      </p:sp>
      <p:sp>
        <p:nvSpPr>
          <p:cNvPr id="6" name="Rectangle 5"/>
          <p:cNvSpPr/>
          <p:nvPr/>
        </p:nvSpPr>
        <p:spPr>
          <a:xfrm>
            <a:off x="265904" y="1617090"/>
            <a:ext cx="2476537" cy="400110"/>
          </a:xfrm>
          <a:prstGeom prst="rect">
            <a:avLst/>
          </a:prstGeom>
        </p:spPr>
        <p:txBody>
          <a:bodyPr wrap="square">
            <a:spAutoFit/>
          </a:bodyPr>
          <a:lstStyle/>
          <a:p>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div</a:t>
            </a:r>
            <a:r>
              <a:rPr lang="en-US" sz="2000" dirty="0">
                <a:solidFill>
                  <a:srgbClr val="0000CD"/>
                </a:solidFill>
                <a:latin typeface="Consolas" panose="020B0609020204030204" pitchFamily="49" charset="0"/>
              </a:rPr>
              <a:t>&gt;</a:t>
            </a:r>
            <a:r>
              <a:rPr lang="en-US" sz="2000" dirty="0">
                <a:latin typeface="Consolas" panose="020B0609020204030204" pitchFamily="49" charset="0"/>
              </a:rPr>
              <a:t>World</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/div</a:t>
            </a:r>
            <a:r>
              <a:rPr lang="en-US" sz="2000" dirty="0">
                <a:solidFill>
                  <a:srgbClr val="0000CD"/>
                </a:solidFill>
                <a:latin typeface="Consolas" panose="020B0609020204030204" pitchFamily="49" charset="0"/>
              </a:rPr>
              <a:t>&gt;</a:t>
            </a:r>
            <a:endParaRPr lang="en-US" sz="2000" dirty="0"/>
          </a:p>
        </p:txBody>
      </p:sp>
      <p:sp>
        <p:nvSpPr>
          <p:cNvPr id="7" name="Rectangle 6"/>
          <p:cNvSpPr/>
          <p:nvPr/>
        </p:nvSpPr>
        <p:spPr>
          <a:xfrm>
            <a:off x="265904" y="2087579"/>
            <a:ext cx="2701583" cy="400110"/>
          </a:xfrm>
          <a:prstGeom prst="rect">
            <a:avLst/>
          </a:prstGeom>
        </p:spPr>
        <p:txBody>
          <a:bodyPr wrap="square">
            <a:spAutoFit/>
          </a:bodyPr>
          <a:lstStyle/>
          <a:p>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span</a:t>
            </a:r>
            <a:r>
              <a:rPr lang="en-US" sz="2000" dirty="0">
                <a:solidFill>
                  <a:srgbClr val="0000CD"/>
                </a:solidFill>
                <a:latin typeface="Consolas" panose="020B0609020204030204" pitchFamily="49" charset="0"/>
              </a:rPr>
              <a:t>&gt;</a:t>
            </a:r>
            <a:r>
              <a:rPr lang="en-US" sz="2000" dirty="0">
                <a:latin typeface="Consolas" panose="020B0609020204030204" pitchFamily="49" charset="0"/>
              </a:rPr>
              <a:t>Hello</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/span</a:t>
            </a:r>
            <a:r>
              <a:rPr lang="en-US" sz="2000" dirty="0">
                <a:solidFill>
                  <a:srgbClr val="0000CD"/>
                </a:solidFill>
                <a:latin typeface="Consolas" panose="020B0609020204030204" pitchFamily="49" charset="0"/>
              </a:rPr>
              <a:t>&gt;</a:t>
            </a:r>
          </a:p>
        </p:txBody>
      </p:sp>
      <p:sp>
        <p:nvSpPr>
          <p:cNvPr id="8" name="Rectangle 7"/>
          <p:cNvSpPr/>
          <p:nvPr/>
        </p:nvSpPr>
        <p:spPr>
          <a:xfrm>
            <a:off x="2967486" y="1109259"/>
            <a:ext cx="5719313" cy="2308324"/>
          </a:xfrm>
          <a:prstGeom prst="rect">
            <a:avLst/>
          </a:prstGeom>
        </p:spPr>
        <p:txBody>
          <a:bodyPr wrap="square">
            <a:spAutoFit/>
          </a:bodyPr>
          <a:lstStyle/>
          <a:p>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FF0000"/>
                </a:solidFill>
                <a:latin typeface="Consolas" panose="020B0609020204030204" pitchFamily="49" charset="0"/>
              </a:rPr>
              <a:t> style</a:t>
            </a:r>
            <a:r>
              <a:rPr lang="en-US" sz="1800" dirty="0">
                <a:solidFill>
                  <a:srgbClr val="0000CD"/>
                </a:solidFill>
                <a:latin typeface="Consolas" panose="020B0609020204030204" pitchFamily="49" charset="0"/>
              </a:rPr>
              <a:t>="background-color:black;color:white;padding:20px;"&gt;</a:t>
            </a:r>
            <a:r>
              <a:rPr lang="en-US" sz="1800" dirty="0"/>
              <a:t/>
            </a:r>
            <a:br>
              <a:rPr lang="en-US" sz="1800" dirty="0"/>
            </a:br>
            <a:r>
              <a:rPr lang="en-US" sz="1800" dirty="0">
                <a:latin typeface="Consolas" panose="020B0609020204030204" pitchFamily="49" charset="0"/>
              </a:rPr>
              <a:t>  </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h2</a:t>
            </a:r>
            <a:r>
              <a:rPr lang="en-US" sz="1800" dirty="0">
                <a:solidFill>
                  <a:srgbClr val="0000CD"/>
                </a:solidFill>
                <a:latin typeface="Consolas" panose="020B0609020204030204" pitchFamily="49" charset="0"/>
              </a:rPr>
              <a:t>&gt;</a:t>
            </a:r>
            <a:r>
              <a:rPr lang="en-US" sz="1800" dirty="0">
                <a:latin typeface="Consolas" panose="020B0609020204030204" pitchFamily="49" charset="0"/>
              </a:rPr>
              <a:t>London</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/h2</a:t>
            </a:r>
            <a:r>
              <a:rPr lang="en-US" sz="1800" dirty="0">
                <a:solidFill>
                  <a:srgbClr val="0000CD"/>
                </a:solidFill>
                <a:latin typeface="Consolas" panose="020B0609020204030204" pitchFamily="49" charset="0"/>
              </a:rPr>
              <a:t>&gt;</a:t>
            </a:r>
            <a:r>
              <a:rPr lang="en-US" sz="1800" dirty="0"/>
              <a:t/>
            </a:r>
            <a:br>
              <a:rPr lang="en-US" sz="1800" dirty="0"/>
            </a:br>
            <a:r>
              <a:rPr lang="en-US" sz="1800" dirty="0">
                <a:latin typeface="Consolas" panose="020B0609020204030204" pitchFamily="49" charset="0"/>
              </a:rPr>
              <a:t>  </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p</a:t>
            </a:r>
            <a:r>
              <a:rPr lang="en-US" sz="1800" dirty="0">
                <a:solidFill>
                  <a:srgbClr val="0000CD"/>
                </a:solidFill>
                <a:latin typeface="Consolas" panose="020B0609020204030204" pitchFamily="49" charset="0"/>
              </a:rPr>
              <a:t>&gt;</a:t>
            </a:r>
            <a:r>
              <a:rPr lang="en-US" sz="1800" dirty="0">
                <a:latin typeface="Consolas" panose="020B0609020204030204" pitchFamily="49" charset="0"/>
              </a:rPr>
              <a:t>London is the capital city of England. It is the most populous city in the United Kingdom, with a metropolitan area of over 13 million inhabitants.</a:t>
            </a: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/p</a:t>
            </a:r>
            <a:r>
              <a:rPr lang="en-US" sz="1800" dirty="0">
                <a:solidFill>
                  <a:srgbClr val="0000CD"/>
                </a:solidFill>
                <a:latin typeface="Consolas" panose="020B0609020204030204" pitchFamily="49" charset="0"/>
              </a:rPr>
              <a:t>&gt;</a:t>
            </a:r>
            <a:r>
              <a:rPr lang="en-US" sz="1800" dirty="0"/>
              <a:t/>
            </a:r>
            <a:br>
              <a:rPr lang="en-US" sz="1800" dirty="0"/>
            </a:br>
            <a:r>
              <a:rPr lang="en-US" sz="1800" dirty="0">
                <a:solidFill>
                  <a:srgbClr val="0000CD"/>
                </a:solidFill>
                <a:latin typeface="Consolas" panose="020B0609020204030204" pitchFamily="49" charset="0"/>
              </a:rPr>
              <a:t>&lt;</a:t>
            </a:r>
            <a:r>
              <a:rPr lang="en-US" sz="1800" dirty="0">
                <a:solidFill>
                  <a:srgbClr val="A52A2A"/>
                </a:solidFill>
                <a:latin typeface="Consolas" panose="020B0609020204030204" pitchFamily="49" charset="0"/>
              </a:rPr>
              <a:t>/div</a:t>
            </a:r>
            <a:r>
              <a:rPr lang="en-US" sz="1800" dirty="0">
                <a:solidFill>
                  <a:srgbClr val="0000CD"/>
                </a:solidFill>
                <a:latin typeface="Consolas" panose="020B0609020204030204" pitchFamily="49" charset="0"/>
              </a:rPr>
              <a:t>&gt;</a:t>
            </a:r>
            <a:endParaRPr lang="en-US" sz="1800" dirty="0"/>
          </a:p>
        </p:txBody>
      </p:sp>
    </p:spTree>
    <p:extLst>
      <p:ext uri="{BB962C8B-B14F-4D97-AF65-F5344CB8AC3E}">
        <p14:creationId xmlns:p14="http://schemas.microsoft.com/office/powerpoint/2010/main" val="146548331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Clr>
                <a:schemeClr val="dk1"/>
              </a:buClr>
              <a:buSzPts val="1100"/>
              <a:buFont typeface="Arial"/>
              <a:buNone/>
            </a:pPr>
            <a:r>
              <a:rPr lang="en"/>
              <a:t>HTML Styling-Images</a:t>
            </a:r>
            <a:endParaRPr/>
          </a:p>
        </p:txBody>
      </p:sp>
      <p:sp>
        <p:nvSpPr>
          <p:cNvPr id="272" name="Shape 272"/>
          <p:cNvSpPr txBox="1"/>
          <p:nvPr/>
        </p:nvSpPr>
        <p:spPr>
          <a:xfrm>
            <a:off x="270700" y="1147875"/>
            <a:ext cx="8286000" cy="127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&lt;img</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src</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image.jpg</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height</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150 px</a:t>
            </a:r>
            <a:r>
              <a:rPr lang="en" sz="1800" b="1">
                <a:solidFill>
                  <a:schemeClr val="dk1"/>
                </a:solidFill>
                <a:latin typeface="Calibri"/>
                <a:ea typeface="Calibri"/>
                <a:cs typeface="Calibri"/>
                <a:sym typeface="Calibri"/>
              </a:rPr>
              <a:t>”</a:t>
            </a:r>
            <a:r>
              <a:rPr lang="en" sz="1800" b="1">
                <a:solidFill>
                  <a:srgbClr val="38761D"/>
                </a:solidFill>
                <a:latin typeface="Calibri"/>
                <a:ea typeface="Calibri"/>
                <a:cs typeface="Calibri"/>
                <a:sym typeface="Calibri"/>
              </a:rPr>
              <a:t>width</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150 px</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border</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1px</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alt</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alttext</a:t>
            </a:r>
            <a:r>
              <a:rPr lang="en" sz="1800" b="1">
                <a:solidFill>
                  <a:schemeClr val="dk1"/>
                </a:solidFill>
                <a:latin typeface="Calibri"/>
                <a:ea typeface="Calibri"/>
                <a:cs typeface="Calibri"/>
                <a:sym typeface="Calibri"/>
              </a:rPr>
              <a:t>” /&gt;</a:t>
            </a:r>
            <a:endParaRPr sz="1800" b="1">
              <a:solidFill>
                <a:schemeClr val="dk1"/>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endParaRPr sz="1800" b="1">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57200" y="205978"/>
            <a:ext cx="8229600" cy="857400"/>
          </a:xfrm>
          <a:prstGeom prst="rect">
            <a:avLst/>
          </a:prstGeom>
        </p:spPr>
        <p:txBody>
          <a:bodyPr spcFirstLastPara="1" wrap="square" lIns="68575" tIns="68575" rIns="68575" bIns="68575" anchor="ctr" anchorCtr="0">
            <a:noAutofit/>
          </a:bodyPr>
          <a:lstStyle/>
          <a:p>
            <a:pPr marL="0" lvl="0" indent="0">
              <a:spcBef>
                <a:spcPts val="0"/>
              </a:spcBef>
              <a:spcAft>
                <a:spcPts val="0"/>
              </a:spcAft>
              <a:buClr>
                <a:schemeClr val="dk1"/>
              </a:buClr>
              <a:buSzPts val="1100"/>
              <a:buFont typeface="Arial"/>
              <a:buNone/>
            </a:pPr>
            <a:r>
              <a:rPr lang="en"/>
              <a:t>HTML Styling-Links</a:t>
            </a:r>
            <a:endParaRPr/>
          </a:p>
        </p:txBody>
      </p:sp>
      <p:sp>
        <p:nvSpPr>
          <p:cNvPr id="278" name="Shape 278"/>
          <p:cNvSpPr txBox="1"/>
          <p:nvPr/>
        </p:nvSpPr>
        <p:spPr>
          <a:xfrm>
            <a:off x="270700" y="1147875"/>
            <a:ext cx="8286000" cy="127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a:solidFill>
                  <a:schemeClr val="dk2"/>
                </a:solidFill>
                <a:latin typeface="Calibri"/>
                <a:ea typeface="Calibri"/>
                <a:cs typeface="Calibri"/>
                <a:sym typeface="Calibri"/>
              </a:rPr>
              <a:t>&lt;a</a:t>
            </a:r>
            <a:r>
              <a:rPr lang="en" sz="1800" b="1" dirty="0">
                <a:solidFill>
                  <a:schemeClr val="dk1"/>
                </a:solidFill>
                <a:latin typeface="Calibri"/>
                <a:ea typeface="Calibri"/>
                <a:cs typeface="Calibri"/>
                <a:sym typeface="Calibri"/>
              </a:rPr>
              <a:t> </a:t>
            </a:r>
            <a:r>
              <a:rPr lang="en" sz="1800" b="1" dirty="0">
                <a:solidFill>
                  <a:srgbClr val="38761D"/>
                </a:solidFill>
                <a:latin typeface="Calibri"/>
                <a:ea typeface="Calibri"/>
                <a:cs typeface="Calibri"/>
                <a:sym typeface="Calibri"/>
              </a:rPr>
              <a:t>href</a:t>
            </a:r>
            <a:r>
              <a:rPr lang="en" sz="1800" b="1" dirty="0">
                <a:solidFill>
                  <a:schemeClr val="dk1"/>
                </a:solidFill>
                <a:latin typeface="Calibri"/>
                <a:ea typeface="Calibri"/>
                <a:cs typeface="Calibri"/>
                <a:sym typeface="Calibri"/>
              </a:rPr>
              <a:t>=”</a:t>
            </a:r>
            <a:r>
              <a:rPr lang="en" sz="1800" b="1" dirty="0">
                <a:solidFill>
                  <a:schemeClr val="accent6"/>
                </a:solidFill>
                <a:latin typeface="Calibri"/>
                <a:ea typeface="Calibri"/>
                <a:cs typeface="Calibri"/>
                <a:sym typeface="Calibri"/>
              </a:rPr>
              <a:t>filelocation</a:t>
            </a:r>
            <a:r>
              <a:rPr lang="en" sz="1800" b="1" dirty="0">
                <a:solidFill>
                  <a:schemeClr val="dk1"/>
                </a:solidFill>
                <a:latin typeface="Calibri"/>
                <a:ea typeface="Calibri"/>
                <a:cs typeface="Calibri"/>
                <a:sym typeface="Calibri"/>
              </a:rPr>
              <a:t>”&gt;Name of Link&lt;</a:t>
            </a:r>
            <a:r>
              <a:rPr lang="en" sz="1800" b="1" dirty="0">
                <a:solidFill>
                  <a:schemeClr val="dk2"/>
                </a:solidFill>
                <a:latin typeface="Calibri"/>
                <a:ea typeface="Calibri"/>
                <a:cs typeface="Calibri"/>
                <a:sym typeface="Calibri"/>
              </a:rPr>
              <a:t>/a</a:t>
            </a:r>
            <a:r>
              <a:rPr lang="en" sz="1800" b="1" dirty="0">
                <a:solidFill>
                  <a:schemeClr val="dk1"/>
                </a:solidFill>
                <a:latin typeface="Calibri"/>
                <a:ea typeface="Calibri"/>
                <a:cs typeface="Calibri"/>
                <a:sym typeface="Calibri"/>
              </a:rPr>
              <a:t>&gt;</a:t>
            </a:r>
            <a:endParaRPr sz="1800" b="1" dirty="0">
              <a:solidFill>
                <a:schemeClr val="dk1"/>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endParaRPr sz="1800" b="1" dirty="0">
              <a:solidFill>
                <a:schemeClr val="dk2"/>
              </a:solidFill>
              <a:latin typeface="Calibri"/>
              <a:ea typeface="Calibri"/>
              <a:cs typeface="Calibri"/>
              <a:sym typeface="Calibri"/>
            </a:endParaRPr>
          </a:p>
        </p:txBody>
      </p:sp>
      <p:sp>
        <p:nvSpPr>
          <p:cNvPr id="279" name="Shape 279"/>
          <p:cNvSpPr txBox="1"/>
          <p:nvPr/>
        </p:nvSpPr>
        <p:spPr>
          <a:xfrm>
            <a:off x="270700" y="2877450"/>
            <a:ext cx="8286000" cy="127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sz="1800" b="1">
              <a:solidFill>
                <a:schemeClr val="dk2"/>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r>
              <a:rPr lang="en" sz="1800" b="1">
                <a:solidFill>
                  <a:schemeClr val="dk2"/>
                </a:solidFill>
                <a:latin typeface="Calibri"/>
                <a:ea typeface="Calibri"/>
                <a:cs typeface="Calibri"/>
                <a:sym typeface="Calibri"/>
              </a:rPr>
              <a:t>&lt;a</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href</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filelocation</a:t>
            </a:r>
            <a:r>
              <a:rPr lang="en" sz="1800" b="1">
                <a:solidFill>
                  <a:schemeClr val="dk1"/>
                </a:solidFill>
                <a:latin typeface="Calibri"/>
                <a:ea typeface="Calibri"/>
                <a:cs typeface="Calibri"/>
                <a:sym typeface="Calibri"/>
              </a:rPr>
              <a:t>” </a:t>
            </a:r>
            <a:r>
              <a:rPr lang="en" sz="1800" b="1">
                <a:solidFill>
                  <a:srgbClr val="38761D"/>
                </a:solidFill>
                <a:latin typeface="Calibri"/>
                <a:ea typeface="Calibri"/>
                <a:cs typeface="Calibri"/>
                <a:sym typeface="Calibri"/>
              </a:rPr>
              <a:t>target</a:t>
            </a:r>
            <a:r>
              <a:rPr lang="en" sz="1800" b="1">
                <a:solidFill>
                  <a:schemeClr val="dk1"/>
                </a:solidFill>
                <a:latin typeface="Calibri"/>
                <a:ea typeface="Calibri"/>
                <a:cs typeface="Calibri"/>
                <a:sym typeface="Calibri"/>
              </a:rPr>
              <a:t>=”</a:t>
            </a:r>
            <a:r>
              <a:rPr lang="en" sz="1800" b="1">
                <a:solidFill>
                  <a:schemeClr val="accent6"/>
                </a:solidFill>
                <a:latin typeface="Calibri"/>
                <a:ea typeface="Calibri"/>
                <a:cs typeface="Calibri"/>
                <a:sym typeface="Calibri"/>
              </a:rPr>
              <a:t>_blank</a:t>
            </a:r>
            <a:r>
              <a:rPr lang="en" sz="1800" b="1">
                <a:solidFill>
                  <a:schemeClr val="dk1"/>
                </a:solidFill>
                <a:latin typeface="Calibri"/>
                <a:ea typeface="Calibri"/>
                <a:cs typeface="Calibri"/>
                <a:sym typeface="Calibri"/>
              </a:rPr>
              <a:t>”&gt;Name of Link&lt;</a:t>
            </a:r>
            <a:r>
              <a:rPr lang="en" sz="1800" b="1">
                <a:solidFill>
                  <a:schemeClr val="dk2"/>
                </a:solidFill>
                <a:latin typeface="Calibri"/>
                <a:ea typeface="Calibri"/>
                <a:cs typeface="Calibri"/>
                <a:sym typeface="Calibri"/>
              </a:rPr>
              <a:t>/a</a:t>
            </a:r>
            <a:r>
              <a:rPr lang="en" sz="1800" b="1">
                <a:solidFill>
                  <a:schemeClr val="dk1"/>
                </a:solidFill>
                <a:latin typeface="Calibri"/>
                <a:ea typeface="Calibri"/>
                <a:cs typeface="Calibri"/>
                <a:sym typeface="Calibri"/>
              </a:rPr>
              <a:t>&gt;</a:t>
            </a:r>
            <a:endParaRPr sz="1800" b="1">
              <a:solidFill>
                <a:schemeClr val="dk1"/>
              </a:solidFill>
              <a:latin typeface="Calibri"/>
              <a:ea typeface="Calibri"/>
              <a:cs typeface="Calibri"/>
              <a:sym typeface="Calibri"/>
            </a:endParaRPr>
          </a:p>
          <a:p>
            <a:pPr marL="914400" lvl="0" indent="0" rtl="0">
              <a:spcBef>
                <a:spcPts val="500"/>
              </a:spcBef>
              <a:spcAft>
                <a:spcPts val="0"/>
              </a:spcAft>
              <a:buNone/>
            </a:pPr>
            <a:r>
              <a:rPr lang="en" sz="1800" b="1">
                <a:solidFill>
                  <a:schemeClr val="dk1"/>
                </a:solidFill>
                <a:latin typeface="Calibri"/>
                <a:ea typeface="Calibri"/>
                <a:cs typeface="Calibri"/>
                <a:sym typeface="Calibri"/>
              </a:rPr>
              <a:t>	</a:t>
            </a:r>
            <a:endParaRPr sz="1800" b="1">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HTML 5 – Content Model</a:t>
            </a:r>
            <a:endParaRPr lang="en-US" dirty="0"/>
          </a:p>
        </p:txBody>
      </p:sp>
      <p:pic>
        <p:nvPicPr>
          <p:cNvPr id="5"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077" y="1063228"/>
            <a:ext cx="6020938" cy="338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1328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Everywhere HTML and CSS!!!</a:t>
            </a:r>
            <a:endParaRPr sz="3300" b="0" i="0" u="none" strike="noStrike" cap="none">
              <a:solidFill>
                <a:schemeClr val="dk1"/>
              </a:solidFill>
              <a:latin typeface="Calibri"/>
              <a:ea typeface="Calibri"/>
              <a:cs typeface="Calibri"/>
              <a:sym typeface="Calibri"/>
            </a:endParaRPr>
          </a:p>
        </p:txBody>
      </p:sp>
      <p:sp>
        <p:nvSpPr>
          <p:cNvPr id="169" name="Shape 169"/>
          <p:cNvSpPr txBox="1">
            <a:spLocks noGrp="1"/>
          </p:cNvSpPr>
          <p:nvPr>
            <p:ph type="body" idx="1"/>
          </p:nvPr>
        </p:nvSpPr>
        <p:spPr>
          <a:xfrm>
            <a:off x="457200" y="1200151"/>
            <a:ext cx="8229600" cy="339447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pic>
        <p:nvPicPr>
          <p:cNvPr id="170" name="Shape 170"/>
          <p:cNvPicPr preferRelativeResize="0"/>
          <p:nvPr/>
        </p:nvPicPr>
        <p:blipFill rotWithShape="1">
          <a:blip r:embed="rId3">
            <a:alphaModFix/>
          </a:blip>
          <a:srcRect/>
          <a:stretch/>
        </p:blipFill>
        <p:spPr>
          <a:xfrm>
            <a:off x="4575572" y="1985749"/>
            <a:ext cx="3854621" cy="2004674"/>
          </a:xfrm>
          <a:prstGeom prst="rect">
            <a:avLst/>
          </a:prstGeom>
          <a:noFill/>
          <a:ln>
            <a:noFill/>
          </a:ln>
        </p:spPr>
      </p:pic>
      <p:pic>
        <p:nvPicPr>
          <p:cNvPr id="171" name="Shape 171"/>
          <p:cNvPicPr preferRelativeResize="0"/>
          <p:nvPr/>
        </p:nvPicPr>
        <p:blipFill rotWithShape="1">
          <a:blip r:embed="rId4">
            <a:alphaModFix/>
          </a:blip>
          <a:srcRect/>
          <a:stretch/>
        </p:blipFill>
        <p:spPr>
          <a:xfrm>
            <a:off x="585504" y="1985750"/>
            <a:ext cx="3861764" cy="2004674"/>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2000"/>
                                        <p:tgtEl>
                                          <p:spTgt spid="171"/>
                                        </p:tgtEl>
                                      </p:cBhvr>
                                    </p:animEffect>
                                  </p:childTnLst>
                                </p:cTn>
                              </p:par>
                              <p:par>
                                <p:cTn id="8" presetID="10" presetClass="entr" presetSubtype="0" fill="hold"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2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header</a:t>
            </a:r>
            <a:endParaRPr lang="en-US" dirty="0"/>
          </a:p>
        </p:txBody>
      </p:sp>
      <p:sp>
        <p:nvSpPr>
          <p:cNvPr id="5" name="Shape 278"/>
          <p:cNvSpPr txBox="1"/>
          <p:nvPr/>
        </p:nvSpPr>
        <p:spPr>
          <a:xfrm>
            <a:off x="270700" y="1063228"/>
            <a:ext cx="8286000" cy="42051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b="1" dirty="0" smtClean="0">
                <a:solidFill>
                  <a:schemeClr val="dk2"/>
                </a:solidFill>
                <a:latin typeface="Calibri"/>
                <a:ea typeface="Calibri"/>
                <a:cs typeface="Calibri"/>
                <a:sym typeface="Calibri"/>
              </a:rPr>
              <a:t>&lt;div</a:t>
            </a:r>
            <a:r>
              <a:rPr lang="en" sz="1800" b="1" dirty="0" smtClean="0">
                <a:solidFill>
                  <a:schemeClr val="dk1"/>
                </a:solidFill>
                <a:latin typeface="Calibri"/>
                <a:ea typeface="Calibri"/>
                <a:cs typeface="Calibri"/>
                <a:sym typeface="Calibri"/>
              </a:rPr>
              <a:t> </a:t>
            </a:r>
            <a:r>
              <a:rPr lang="en" sz="1800" b="1" dirty="0" smtClean="0">
                <a:solidFill>
                  <a:srgbClr val="38761D"/>
                </a:solidFill>
                <a:latin typeface="Calibri"/>
                <a:ea typeface="Calibri"/>
                <a:cs typeface="Calibri"/>
                <a:sym typeface="Calibri"/>
              </a:rPr>
              <a:t>id</a:t>
            </a:r>
            <a:r>
              <a:rPr lang="en" sz="1800" b="1" dirty="0" smtClean="0">
                <a:solidFill>
                  <a:schemeClr val="dk1"/>
                </a:solidFill>
                <a:latin typeface="Calibri"/>
                <a:ea typeface="Calibri"/>
                <a:cs typeface="Calibri"/>
                <a:sym typeface="Calibri"/>
              </a:rPr>
              <a:t>=”</a:t>
            </a:r>
            <a:r>
              <a:rPr lang="en" sz="1800" b="1" dirty="0" smtClean="0">
                <a:solidFill>
                  <a:schemeClr val="accent6"/>
                </a:solidFill>
                <a:latin typeface="Calibri"/>
                <a:ea typeface="Calibri"/>
                <a:cs typeface="Calibri"/>
                <a:sym typeface="Calibri"/>
              </a:rPr>
              <a:t>header</a:t>
            </a:r>
            <a:r>
              <a:rPr lang="en" sz="1800" b="1" dirty="0" smtClean="0">
                <a:solidFill>
                  <a:schemeClr val="dk1"/>
                </a:solidFill>
                <a:latin typeface="Calibri"/>
                <a:ea typeface="Calibri"/>
                <a:cs typeface="Calibri"/>
                <a:sym typeface="Calibri"/>
              </a:rPr>
              <a:t>”&gt;    // in HTML 4</a:t>
            </a:r>
            <a:r>
              <a:rPr lang="en" sz="1800" b="1" dirty="0">
                <a:solidFill>
                  <a:schemeClr val="dk1"/>
                </a:solidFill>
                <a:latin typeface="Calibri"/>
                <a:ea typeface="Calibri"/>
                <a:cs typeface="Calibri"/>
                <a:sym typeface="Calibri"/>
              </a:rPr>
              <a:t>	</a:t>
            </a:r>
            <a:endParaRPr sz="1800" b="1" dirty="0">
              <a:solidFill>
                <a:schemeClr val="dk2"/>
              </a:solidFill>
              <a:latin typeface="Calibri"/>
              <a:ea typeface="Calibri"/>
              <a:cs typeface="Calibri"/>
              <a:sym typeface="Calibri"/>
            </a:endParaRPr>
          </a:p>
        </p:txBody>
      </p:sp>
      <p:sp>
        <p:nvSpPr>
          <p:cNvPr id="7" name="Shape 260"/>
          <p:cNvSpPr txBox="1"/>
          <p:nvPr/>
        </p:nvSpPr>
        <p:spPr>
          <a:xfrm>
            <a:off x="270700" y="1656272"/>
            <a:ext cx="8286000" cy="291572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600" b="1" dirty="0" smtClean="0">
                <a:solidFill>
                  <a:schemeClr val="tx1"/>
                </a:solidFill>
                <a:latin typeface="Calibri"/>
                <a:ea typeface="Calibri"/>
                <a:cs typeface="Calibri"/>
                <a:sym typeface="Calibri"/>
              </a:rPr>
              <a:t>&lt;!DOCTYPE html&gt;		// in HTML 5</a:t>
            </a:r>
          </a:p>
          <a:p>
            <a:pPr marL="914400" lvl="0" indent="0" rtl="0">
              <a:spcBef>
                <a:spcPts val="500"/>
              </a:spcBef>
              <a:spcAft>
                <a:spcPts val="0"/>
              </a:spcAft>
              <a:buNone/>
            </a:pPr>
            <a:r>
              <a:rPr lang="en" sz="1600" b="1" dirty="0" smtClean="0">
                <a:solidFill>
                  <a:schemeClr val="dk2"/>
                </a:solidFill>
                <a:latin typeface="Calibri"/>
                <a:ea typeface="Calibri"/>
                <a:cs typeface="Calibri"/>
                <a:sym typeface="Calibri"/>
              </a:rPr>
              <a:t>&lt;</a:t>
            </a:r>
            <a:r>
              <a:rPr lang="en" sz="1600" b="1" dirty="0">
                <a:solidFill>
                  <a:schemeClr val="dk2"/>
                </a:solidFill>
                <a:latin typeface="Calibri"/>
                <a:ea typeface="Calibri"/>
                <a:cs typeface="Calibri"/>
                <a:sym typeface="Calibri"/>
              </a:rPr>
              <a:t>html&gt;</a:t>
            </a:r>
            <a:endParaRPr sz="16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600" b="1" dirty="0">
                <a:solidFill>
                  <a:schemeClr val="dk1"/>
                </a:solidFill>
                <a:latin typeface="Calibri"/>
                <a:ea typeface="Calibri"/>
                <a:cs typeface="Calibri"/>
                <a:sym typeface="Calibri"/>
              </a:rPr>
              <a:t>	</a:t>
            </a:r>
            <a:r>
              <a:rPr lang="en" sz="1600" b="1" dirty="0">
                <a:solidFill>
                  <a:schemeClr val="dk2"/>
                </a:solidFill>
                <a:latin typeface="Calibri"/>
                <a:ea typeface="Calibri"/>
                <a:cs typeface="Calibri"/>
                <a:sym typeface="Calibri"/>
              </a:rPr>
              <a:t>&lt;head</a:t>
            </a:r>
            <a:r>
              <a:rPr lang="en" sz="1600" b="1" dirty="0" smtClean="0">
                <a:solidFill>
                  <a:schemeClr val="dk2"/>
                </a:solidFill>
                <a:latin typeface="Calibri"/>
                <a:ea typeface="Calibri"/>
                <a:cs typeface="Calibri"/>
                <a:sym typeface="Calibri"/>
              </a:rPr>
              <a:t>&gt;&lt;/</a:t>
            </a:r>
            <a:r>
              <a:rPr lang="en" sz="1600" b="1" dirty="0">
                <a:solidFill>
                  <a:schemeClr val="dk2"/>
                </a:solidFill>
                <a:latin typeface="Calibri"/>
                <a:ea typeface="Calibri"/>
                <a:cs typeface="Calibri"/>
                <a:sym typeface="Calibri"/>
              </a:rPr>
              <a:t>head&gt;</a:t>
            </a:r>
            <a:endParaRPr sz="16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600" b="1" dirty="0">
                <a:solidFill>
                  <a:schemeClr val="dk2"/>
                </a:solidFill>
                <a:latin typeface="Calibri"/>
                <a:ea typeface="Calibri"/>
                <a:cs typeface="Calibri"/>
                <a:sym typeface="Calibri"/>
              </a:rPr>
              <a:t>	&lt;body</a:t>
            </a:r>
            <a:r>
              <a:rPr lang="en" sz="1600" b="1" dirty="0" smtClean="0">
                <a:solidFill>
                  <a:schemeClr val="dk2"/>
                </a:solidFill>
                <a:latin typeface="Calibri"/>
                <a:ea typeface="Calibri"/>
                <a:cs typeface="Calibri"/>
                <a:sym typeface="Calibri"/>
              </a:rPr>
              <a:t>&gt;</a:t>
            </a:r>
          </a:p>
          <a:p>
            <a:pPr marL="914400" lvl="0" indent="0" rtl="0">
              <a:spcBef>
                <a:spcPts val="500"/>
              </a:spcBef>
              <a:spcAft>
                <a:spcPts val="0"/>
              </a:spcAft>
              <a:buNone/>
            </a:pPr>
            <a:r>
              <a:rPr lang="en" sz="1600" b="1" dirty="0">
                <a:solidFill>
                  <a:schemeClr val="dk2"/>
                </a:solidFill>
                <a:latin typeface="Calibri"/>
                <a:ea typeface="Calibri"/>
                <a:cs typeface="Calibri"/>
                <a:sym typeface="Calibri"/>
              </a:rPr>
              <a:t>	 </a:t>
            </a:r>
            <a:r>
              <a:rPr lang="en" sz="1600" b="1" dirty="0" smtClean="0">
                <a:solidFill>
                  <a:schemeClr val="dk2"/>
                </a:solidFill>
                <a:latin typeface="Calibri"/>
                <a:ea typeface="Calibri"/>
                <a:cs typeface="Calibri"/>
                <a:sym typeface="Calibri"/>
              </a:rPr>
              <a:t>     </a:t>
            </a:r>
            <a:r>
              <a:rPr lang="en" sz="1600" b="1" dirty="0" smtClean="0">
                <a:solidFill>
                  <a:schemeClr val="bg2">
                    <a:lumMod val="50000"/>
                  </a:schemeClr>
                </a:solidFill>
                <a:latin typeface="Calibri"/>
                <a:ea typeface="Calibri"/>
                <a:cs typeface="Calibri"/>
                <a:sym typeface="Calibri"/>
              </a:rPr>
              <a:t>&lt;header&gt;</a:t>
            </a:r>
            <a:endParaRPr sz="1600" b="1" dirty="0">
              <a:solidFill>
                <a:schemeClr val="bg2">
                  <a:lumMod val="50000"/>
                </a:schemeClr>
              </a:solidFill>
              <a:latin typeface="Calibri"/>
              <a:ea typeface="Calibri"/>
              <a:cs typeface="Calibri"/>
              <a:sym typeface="Calibri"/>
            </a:endParaRPr>
          </a:p>
          <a:p>
            <a:pPr marL="914400" lvl="0" indent="0" rtl="0">
              <a:spcBef>
                <a:spcPts val="500"/>
              </a:spcBef>
              <a:spcAft>
                <a:spcPts val="0"/>
              </a:spcAft>
              <a:buNone/>
            </a:pPr>
            <a:r>
              <a:rPr lang="en" sz="1600" b="1" dirty="0">
                <a:solidFill>
                  <a:schemeClr val="dk2"/>
                </a:solidFill>
                <a:latin typeface="Calibri"/>
                <a:ea typeface="Calibri"/>
                <a:cs typeface="Calibri"/>
                <a:sym typeface="Calibri"/>
              </a:rPr>
              <a:t>		</a:t>
            </a:r>
            <a:r>
              <a:rPr lang="en" sz="1600" b="1" dirty="0" smtClean="0">
                <a:solidFill>
                  <a:schemeClr val="dk2"/>
                </a:solidFill>
                <a:latin typeface="Calibri"/>
                <a:ea typeface="Calibri"/>
                <a:cs typeface="Calibri"/>
                <a:sym typeface="Calibri"/>
              </a:rPr>
              <a:t>&lt;h1&gt;</a:t>
            </a:r>
            <a:r>
              <a:rPr lang="en" sz="1600" b="1" dirty="0" smtClean="0">
                <a:latin typeface="Calibri"/>
                <a:ea typeface="Calibri"/>
                <a:cs typeface="Calibri"/>
                <a:sym typeface="Calibri"/>
              </a:rPr>
              <a:t>This </a:t>
            </a:r>
            <a:r>
              <a:rPr lang="en" sz="1600" b="1" dirty="0">
                <a:latin typeface="Calibri"/>
                <a:ea typeface="Calibri"/>
                <a:cs typeface="Calibri"/>
                <a:sym typeface="Calibri"/>
              </a:rPr>
              <a:t>is a paragraph</a:t>
            </a:r>
            <a:r>
              <a:rPr lang="en" sz="1600" b="1" dirty="0" smtClean="0">
                <a:solidFill>
                  <a:schemeClr val="dk2"/>
                </a:solidFill>
                <a:latin typeface="Calibri"/>
                <a:ea typeface="Calibri"/>
                <a:cs typeface="Calibri"/>
                <a:sym typeface="Calibri"/>
              </a:rPr>
              <a:t>&lt;/h1&gt;</a:t>
            </a:r>
            <a:endParaRPr sz="1600" b="1" dirty="0">
              <a:solidFill>
                <a:schemeClr val="dk2"/>
              </a:solidFill>
              <a:latin typeface="Calibri"/>
              <a:ea typeface="Calibri"/>
              <a:cs typeface="Calibri"/>
              <a:sym typeface="Calibri"/>
            </a:endParaRPr>
          </a:p>
          <a:p>
            <a:pPr marL="914400" lvl="0">
              <a:spcBef>
                <a:spcPts val="500"/>
              </a:spcBef>
            </a:pPr>
            <a:r>
              <a:rPr lang="en" sz="1600" b="1" dirty="0">
                <a:solidFill>
                  <a:schemeClr val="dk2"/>
                </a:solidFill>
                <a:latin typeface="Calibri"/>
                <a:ea typeface="Calibri"/>
                <a:cs typeface="Calibri"/>
                <a:sym typeface="Calibri"/>
              </a:rPr>
              <a:t>	       </a:t>
            </a:r>
            <a:r>
              <a:rPr lang="en" sz="1600" b="1" dirty="0" smtClean="0">
                <a:solidFill>
                  <a:schemeClr val="bg2">
                    <a:lumMod val="50000"/>
                  </a:schemeClr>
                </a:solidFill>
                <a:latin typeface="Calibri"/>
                <a:ea typeface="Calibri"/>
                <a:cs typeface="Calibri"/>
                <a:sym typeface="Calibri"/>
              </a:rPr>
              <a:t>&lt;/header</a:t>
            </a:r>
            <a:r>
              <a:rPr lang="en" sz="1600" b="1" dirty="0">
                <a:solidFill>
                  <a:schemeClr val="bg2">
                    <a:lumMod val="50000"/>
                  </a:schemeClr>
                </a:solidFill>
                <a:latin typeface="Calibri"/>
                <a:ea typeface="Calibri"/>
                <a:cs typeface="Calibri"/>
                <a:sym typeface="Calibri"/>
              </a:rPr>
              <a:t>&gt;</a:t>
            </a:r>
            <a:r>
              <a:rPr lang="en" sz="1600" b="1" dirty="0">
                <a:solidFill>
                  <a:schemeClr val="dk2"/>
                </a:solidFill>
                <a:latin typeface="Calibri"/>
                <a:ea typeface="Calibri"/>
                <a:cs typeface="Calibri"/>
                <a:sym typeface="Calibri"/>
              </a:rPr>
              <a:t>		</a:t>
            </a:r>
            <a:endParaRPr lang="en" sz="1600" b="1" dirty="0" smtClean="0">
              <a:solidFill>
                <a:schemeClr val="dk2"/>
              </a:solidFill>
              <a:latin typeface="Calibri"/>
              <a:ea typeface="Calibri"/>
              <a:cs typeface="Calibri"/>
              <a:sym typeface="Calibri"/>
            </a:endParaRPr>
          </a:p>
          <a:p>
            <a:pPr marL="914400" lvl="0" indent="0" rtl="0">
              <a:spcBef>
                <a:spcPts val="500"/>
              </a:spcBef>
              <a:spcAft>
                <a:spcPts val="0"/>
              </a:spcAft>
              <a:buNone/>
            </a:pPr>
            <a:r>
              <a:rPr lang="en" sz="1600" b="1" dirty="0" smtClean="0">
                <a:solidFill>
                  <a:schemeClr val="dk2"/>
                </a:solidFill>
                <a:latin typeface="Calibri"/>
                <a:ea typeface="Calibri"/>
                <a:cs typeface="Calibri"/>
                <a:sym typeface="Calibri"/>
              </a:rPr>
              <a:t>&lt;/</a:t>
            </a:r>
            <a:r>
              <a:rPr lang="en" sz="1600" b="1" dirty="0">
                <a:solidFill>
                  <a:schemeClr val="dk2"/>
                </a:solidFill>
                <a:latin typeface="Calibri"/>
                <a:ea typeface="Calibri"/>
                <a:cs typeface="Calibri"/>
                <a:sym typeface="Calibri"/>
              </a:rPr>
              <a:t>body&gt;</a:t>
            </a:r>
            <a:endParaRPr sz="16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600" b="1" dirty="0">
                <a:solidFill>
                  <a:schemeClr val="dk2"/>
                </a:solidFill>
                <a:latin typeface="Calibri"/>
                <a:ea typeface="Calibri"/>
                <a:cs typeface="Calibri"/>
                <a:sym typeface="Calibri"/>
              </a:rPr>
              <a:t>&lt;/html&gt;</a:t>
            </a:r>
            <a:endParaRPr sz="16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3619650149"/>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footer</a:t>
            </a:r>
            <a:endParaRPr lang="en-US" dirty="0"/>
          </a:p>
        </p:txBody>
      </p:sp>
      <p:sp>
        <p:nvSpPr>
          <p:cNvPr id="5" name="Shape 278"/>
          <p:cNvSpPr txBox="1"/>
          <p:nvPr/>
        </p:nvSpPr>
        <p:spPr>
          <a:xfrm>
            <a:off x="270700" y="1063228"/>
            <a:ext cx="8416100" cy="142118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a:spcBef>
                <a:spcPts val="500"/>
              </a:spcBef>
            </a:pPr>
            <a:r>
              <a:rPr lang="en" sz="1800" b="1" dirty="0">
                <a:solidFill>
                  <a:schemeClr val="dk1"/>
                </a:solidFill>
                <a:latin typeface="Calibri"/>
                <a:ea typeface="Calibri"/>
                <a:cs typeface="Calibri"/>
                <a:sym typeface="Calibri"/>
              </a:rPr>
              <a:t>	</a:t>
            </a:r>
            <a:r>
              <a:rPr lang="en" sz="2800" b="1" dirty="0" smtClean="0">
                <a:solidFill>
                  <a:schemeClr val="bg2"/>
                </a:solidFill>
                <a:latin typeface="Calibri"/>
                <a:ea typeface="Calibri"/>
                <a:cs typeface="Calibri"/>
                <a:sym typeface="Calibri"/>
              </a:rPr>
              <a:t>&lt;footer&gt;</a:t>
            </a:r>
            <a:r>
              <a:rPr lang="en" sz="2800" b="1" dirty="0" smtClean="0">
                <a:solidFill>
                  <a:schemeClr val="dk1"/>
                </a:solidFill>
                <a:latin typeface="Calibri"/>
                <a:ea typeface="Calibri"/>
                <a:cs typeface="Calibri"/>
                <a:sym typeface="Calibri"/>
              </a:rPr>
              <a:t>….</a:t>
            </a:r>
            <a:r>
              <a:rPr lang="en" sz="2800" b="1" dirty="0">
                <a:solidFill>
                  <a:schemeClr val="bg2"/>
                </a:solidFill>
                <a:latin typeface="Calibri"/>
                <a:ea typeface="Calibri"/>
                <a:cs typeface="Calibri"/>
                <a:sym typeface="Calibri"/>
              </a:rPr>
              <a:t> </a:t>
            </a:r>
            <a:r>
              <a:rPr lang="en" sz="2800" b="1" dirty="0" smtClean="0">
                <a:solidFill>
                  <a:schemeClr val="bg2"/>
                </a:solidFill>
                <a:latin typeface="Calibri"/>
                <a:ea typeface="Calibri"/>
                <a:cs typeface="Calibri"/>
                <a:sym typeface="Calibri"/>
              </a:rPr>
              <a:t>&lt;/footer&gt;</a:t>
            </a:r>
            <a:endParaRPr sz="28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3565431403"/>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&lt;</a:t>
            </a:r>
            <a:r>
              <a:rPr lang="en-IN" dirty="0" err="1" smtClean="0"/>
              <a:t>nav</a:t>
            </a:r>
            <a:r>
              <a:rPr lang="en-IN" dirty="0" smtClean="0"/>
              <a:t>&gt;</a:t>
            </a:r>
            <a:endParaRPr lang="en-US" dirty="0"/>
          </a:p>
        </p:txBody>
      </p:sp>
      <p:sp>
        <p:nvSpPr>
          <p:cNvPr id="4" name="Shape 260"/>
          <p:cNvSpPr txBox="1">
            <a:spLocks noGrp="1"/>
          </p:cNvSpPr>
          <p:nvPr>
            <p:ph type="body" idx="1"/>
          </p:nvPr>
        </p:nvSpPr>
        <p:spPr>
          <a:xfrm>
            <a:off x="457200" y="1200151"/>
            <a:ext cx="8229600" cy="256096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1800" b="1" dirty="0" smtClean="0">
                <a:solidFill>
                  <a:schemeClr val="accent1">
                    <a:lumMod val="50000"/>
                  </a:schemeClr>
                </a:solidFill>
                <a:latin typeface="Calibri"/>
                <a:ea typeface="Calibri"/>
                <a:cs typeface="Calibri"/>
                <a:sym typeface="Calibri"/>
              </a:rPr>
              <a:t>&lt;nav&gt;</a:t>
            </a:r>
            <a:endParaRPr sz="1800" b="1" dirty="0">
              <a:solidFill>
                <a:schemeClr val="accent1">
                  <a:lumMod val="50000"/>
                </a:schemeClr>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1800" dirty="0" smtClean="0">
                <a:solidFill>
                  <a:schemeClr val="accent1">
                    <a:lumMod val="75000"/>
                  </a:schemeClr>
                </a:solidFill>
                <a:latin typeface="Calibri"/>
                <a:ea typeface="Calibri"/>
                <a:cs typeface="Calibri"/>
                <a:sym typeface="Calibri"/>
              </a:rPr>
              <a:t>&lt;ul&gt;</a:t>
            </a:r>
          </a:p>
          <a:p>
            <a:pPr marL="914400" lvl="0" indent="0">
              <a:buNone/>
            </a:pPr>
            <a:r>
              <a:rPr lang="en" sz="1800" dirty="0">
                <a:solidFill>
                  <a:schemeClr val="accent1">
                    <a:lumMod val="75000"/>
                  </a:schemeClr>
                </a:solidFill>
              </a:rPr>
              <a:t>	 </a:t>
            </a:r>
            <a:r>
              <a:rPr lang="en" sz="1800" dirty="0" smtClean="0">
                <a:solidFill>
                  <a:schemeClr val="accent1">
                    <a:lumMod val="75000"/>
                  </a:schemeClr>
                </a:solidFill>
              </a:rPr>
              <a:t>     &lt;li&gt;</a:t>
            </a:r>
            <a:r>
              <a:rPr lang="en" sz="1800" b="1" dirty="0">
                <a:solidFill>
                  <a:schemeClr val="dk2"/>
                </a:solidFill>
              </a:rPr>
              <a:t> &lt;a</a:t>
            </a:r>
            <a:r>
              <a:rPr lang="en" sz="1800" b="1" dirty="0"/>
              <a:t> </a:t>
            </a:r>
            <a:r>
              <a:rPr lang="en" sz="1800" b="1" dirty="0">
                <a:solidFill>
                  <a:srgbClr val="38761D"/>
                </a:solidFill>
              </a:rPr>
              <a:t>href</a:t>
            </a:r>
            <a:r>
              <a:rPr lang="en" sz="1800" b="1" dirty="0" smtClean="0"/>
              <a:t>=”</a:t>
            </a:r>
            <a:r>
              <a:rPr lang="en" sz="1800" b="1" dirty="0" smtClean="0">
                <a:solidFill>
                  <a:schemeClr val="accent6"/>
                </a:solidFill>
              </a:rPr>
              <a:t>#</a:t>
            </a:r>
            <a:r>
              <a:rPr lang="en" sz="1800" b="1" dirty="0" smtClean="0"/>
              <a:t>”&gt;Home&lt;</a:t>
            </a:r>
            <a:r>
              <a:rPr lang="en" sz="1800" b="1" dirty="0" smtClean="0">
                <a:solidFill>
                  <a:schemeClr val="dk2"/>
                </a:solidFill>
              </a:rPr>
              <a:t>/</a:t>
            </a:r>
            <a:r>
              <a:rPr lang="en" sz="1800" b="1" dirty="0">
                <a:solidFill>
                  <a:schemeClr val="dk2"/>
                </a:solidFill>
              </a:rPr>
              <a:t>a</a:t>
            </a:r>
            <a:r>
              <a:rPr lang="en" sz="1800" b="1" dirty="0"/>
              <a:t>&gt;</a:t>
            </a:r>
            <a:r>
              <a:rPr lang="en" sz="1800" dirty="0" smtClean="0">
                <a:solidFill>
                  <a:schemeClr val="accent1">
                    <a:lumMod val="75000"/>
                  </a:schemeClr>
                </a:solidFill>
              </a:rPr>
              <a:t> &lt;li&gt;</a:t>
            </a:r>
          </a:p>
          <a:p>
            <a:pPr marL="914400" indent="0">
              <a:buNone/>
            </a:pPr>
            <a:r>
              <a:rPr lang="en" sz="1800" dirty="0">
                <a:solidFill>
                  <a:schemeClr val="accent1">
                    <a:lumMod val="75000"/>
                  </a:schemeClr>
                </a:solidFill>
                <a:latin typeface="Calibri"/>
                <a:ea typeface="Calibri"/>
                <a:cs typeface="Calibri"/>
                <a:sym typeface="Calibri"/>
              </a:rPr>
              <a:t>	</a:t>
            </a:r>
            <a:r>
              <a:rPr lang="en" sz="1800" dirty="0" smtClean="0">
                <a:solidFill>
                  <a:schemeClr val="accent1">
                    <a:lumMod val="75000"/>
                  </a:schemeClr>
                </a:solidFill>
                <a:latin typeface="Calibri"/>
                <a:ea typeface="Calibri"/>
                <a:cs typeface="Calibri"/>
                <a:sym typeface="Calibri"/>
              </a:rPr>
              <a:t>      </a:t>
            </a:r>
            <a:r>
              <a:rPr lang="it-IT" sz="1800" dirty="0" smtClean="0">
                <a:solidFill>
                  <a:schemeClr val="accent1">
                    <a:lumMod val="75000"/>
                  </a:schemeClr>
                </a:solidFill>
              </a:rPr>
              <a:t>&lt;</a:t>
            </a:r>
            <a:r>
              <a:rPr lang="it-IT" sz="1800" dirty="0">
                <a:solidFill>
                  <a:schemeClr val="accent1">
                    <a:lumMod val="75000"/>
                  </a:schemeClr>
                </a:solidFill>
              </a:rPr>
              <a:t>li&gt;</a:t>
            </a:r>
            <a:r>
              <a:rPr lang="it-IT" sz="1800" b="1" dirty="0">
                <a:solidFill>
                  <a:schemeClr val="dk2"/>
                </a:solidFill>
              </a:rPr>
              <a:t> &lt;a</a:t>
            </a:r>
            <a:r>
              <a:rPr lang="it-IT" sz="1800" b="1" dirty="0"/>
              <a:t> </a:t>
            </a:r>
            <a:r>
              <a:rPr lang="it-IT" sz="1800" b="1" dirty="0">
                <a:solidFill>
                  <a:srgbClr val="38761D"/>
                </a:solidFill>
              </a:rPr>
              <a:t>href</a:t>
            </a:r>
            <a:r>
              <a:rPr lang="it-IT" sz="1800" b="1" dirty="0" smtClean="0"/>
              <a:t>=”</a:t>
            </a:r>
            <a:r>
              <a:rPr lang="it-IT" sz="1800" b="1" dirty="0" smtClean="0">
                <a:solidFill>
                  <a:schemeClr val="accent6"/>
                </a:solidFill>
              </a:rPr>
              <a:t>#</a:t>
            </a:r>
            <a:r>
              <a:rPr lang="it-IT" sz="1800" b="1" dirty="0" smtClean="0"/>
              <a:t>”&gt;Services&lt;</a:t>
            </a:r>
            <a:r>
              <a:rPr lang="it-IT" sz="1800" b="1" dirty="0" smtClean="0">
                <a:solidFill>
                  <a:schemeClr val="dk2"/>
                </a:solidFill>
              </a:rPr>
              <a:t>/</a:t>
            </a:r>
            <a:r>
              <a:rPr lang="it-IT" sz="1800" b="1" dirty="0">
                <a:solidFill>
                  <a:schemeClr val="dk2"/>
                </a:solidFill>
              </a:rPr>
              <a:t>a</a:t>
            </a:r>
            <a:r>
              <a:rPr lang="it-IT" sz="1800" b="1" dirty="0"/>
              <a:t>&gt;</a:t>
            </a:r>
            <a:r>
              <a:rPr lang="it-IT" sz="1800" dirty="0">
                <a:solidFill>
                  <a:schemeClr val="accent1">
                    <a:lumMod val="75000"/>
                  </a:schemeClr>
                </a:solidFill>
              </a:rPr>
              <a:t> &lt;li&gt;</a:t>
            </a:r>
          </a:p>
          <a:p>
            <a:pPr marL="914400" indent="0">
              <a:buNone/>
            </a:pPr>
            <a:r>
              <a:rPr lang="en-IN" sz="1800" dirty="0" smtClean="0">
                <a:solidFill>
                  <a:schemeClr val="accent1">
                    <a:lumMod val="75000"/>
                  </a:schemeClr>
                </a:solidFill>
                <a:latin typeface="Calibri"/>
                <a:ea typeface="Calibri"/>
                <a:cs typeface="Calibri"/>
                <a:sym typeface="Calibri"/>
              </a:rPr>
              <a:t>	      </a:t>
            </a:r>
            <a:r>
              <a:rPr lang="it-IT" sz="1800" dirty="0" smtClean="0">
                <a:solidFill>
                  <a:schemeClr val="accent1">
                    <a:lumMod val="75000"/>
                  </a:schemeClr>
                </a:solidFill>
              </a:rPr>
              <a:t>&lt;</a:t>
            </a:r>
            <a:r>
              <a:rPr lang="it-IT" sz="1800" dirty="0">
                <a:solidFill>
                  <a:schemeClr val="accent1">
                    <a:lumMod val="75000"/>
                  </a:schemeClr>
                </a:solidFill>
              </a:rPr>
              <a:t>li&gt;</a:t>
            </a:r>
            <a:r>
              <a:rPr lang="it-IT" sz="1800" b="1" dirty="0">
                <a:solidFill>
                  <a:schemeClr val="dk2"/>
                </a:solidFill>
              </a:rPr>
              <a:t> &lt;a</a:t>
            </a:r>
            <a:r>
              <a:rPr lang="it-IT" sz="1800" b="1" dirty="0"/>
              <a:t> </a:t>
            </a:r>
            <a:r>
              <a:rPr lang="it-IT" sz="1800" b="1" dirty="0">
                <a:solidFill>
                  <a:srgbClr val="38761D"/>
                </a:solidFill>
              </a:rPr>
              <a:t>href</a:t>
            </a:r>
            <a:r>
              <a:rPr lang="it-IT" sz="1800" b="1" dirty="0" smtClean="0"/>
              <a:t>=”</a:t>
            </a:r>
            <a:r>
              <a:rPr lang="it-IT" sz="1800" b="1" dirty="0" smtClean="0">
                <a:solidFill>
                  <a:schemeClr val="accent6"/>
                </a:solidFill>
              </a:rPr>
              <a:t>#</a:t>
            </a:r>
            <a:r>
              <a:rPr lang="it-IT" sz="1800" b="1" dirty="0" smtClean="0"/>
              <a:t>”&gt;About Us&lt;</a:t>
            </a:r>
            <a:r>
              <a:rPr lang="it-IT" sz="1800" b="1" dirty="0" smtClean="0">
                <a:solidFill>
                  <a:schemeClr val="dk2"/>
                </a:solidFill>
              </a:rPr>
              <a:t>/</a:t>
            </a:r>
            <a:r>
              <a:rPr lang="it-IT" sz="1800" b="1" dirty="0">
                <a:solidFill>
                  <a:schemeClr val="dk2"/>
                </a:solidFill>
              </a:rPr>
              <a:t>a</a:t>
            </a:r>
            <a:r>
              <a:rPr lang="it-IT" sz="1800" b="1" dirty="0"/>
              <a:t>&gt;</a:t>
            </a:r>
            <a:r>
              <a:rPr lang="it-IT" sz="1800" dirty="0">
                <a:solidFill>
                  <a:schemeClr val="accent1">
                    <a:lumMod val="75000"/>
                  </a:schemeClr>
                </a:solidFill>
              </a:rPr>
              <a:t> &lt;li&gt;</a:t>
            </a:r>
          </a:p>
          <a:p>
            <a:pPr marL="914400" indent="0">
              <a:buNone/>
            </a:pPr>
            <a:r>
              <a:rPr lang="en-IN" sz="1800" dirty="0" smtClean="0">
                <a:solidFill>
                  <a:schemeClr val="accent1">
                    <a:lumMod val="75000"/>
                  </a:schemeClr>
                </a:solidFill>
                <a:latin typeface="Calibri"/>
                <a:ea typeface="Calibri"/>
                <a:cs typeface="Calibri"/>
                <a:sym typeface="Calibri"/>
              </a:rPr>
              <a:t>	</a:t>
            </a:r>
            <a:r>
              <a:rPr lang="en" sz="1800" dirty="0">
                <a:solidFill>
                  <a:schemeClr val="accent1">
                    <a:lumMod val="75000"/>
                  </a:schemeClr>
                </a:solidFill>
              </a:rPr>
              <a:t>&lt;ul</a:t>
            </a:r>
            <a:r>
              <a:rPr lang="en" sz="1800" dirty="0" smtClean="0">
                <a:solidFill>
                  <a:schemeClr val="accent1">
                    <a:lumMod val="75000"/>
                  </a:schemeClr>
                </a:solidFill>
              </a:rPr>
              <a:t>&gt;</a:t>
            </a: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smtClean="0">
                <a:solidFill>
                  <a:schemeClr val="accent1">
                    <a:lumMod val="50000"/>
                  </a:schemeClr>
                </a:solidFill>
                <a:latin typeface="Calibri"/>
                <a:ea typeface="Calibri"/>
                <a:cs typeface="Calibri"/>
                <a:sym typeface="Calibri"/>
              </a:rPr>
              <a:t>&lt;/nav&gt;</a:t>
            </a:r>
            <a:endParaRPr sz="1800" b="1" dirty="0">
              <a:solidFill>
                <a:schemeClr val="accent1">
                  <a:lumMod val="50000"/>
                </a:schemeClr>
              </a:solidFill>
              <a:latin typeface="Calibri"/>
              <a:ea typeface="Calibri"/>
              <a:cs typeface="Calibri"/>
              <a:sym typeface="Calibri"/>
            </a:endParaRPr>
          </a:p>
        </p:txBody>
      </p:sp>
    </p:spTree>
    <p:extLst>
      <p:ext uri="{BB962C8B-B14F-4D97-AF65-F5344CB8AC3E}">
        <p14:creationId xmlns:p14="http://schemas.microsoft.com/office/powerpoint/2010/main" val="2153754792"/>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&lt;article&gt;</a:t>
            </a:r>
            <a:endParaRPr lang="en-US" dirty="0"/>
          </a:p>
        </p:txBody>
      </p:sp>
      <p:sp>
        <p:nvSpPr>
          <p:cNvPr id="4" name="Shape 260"/>
          <p:cNvSpPr txBox="1"/>
          <p:nvPr/>
        </p:nvSpPr>
        <p:spPr>
          <a:xfrm>
            <a:off x="457200" y="1242204"/>
            <a:ext cx="8286000" cy="226012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&lt;article&gt;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&lt;h1&gt;The article title&lt;/h1&gt;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&lt;p&gt;Content of t</a:t>
            </a:r>
            <a:r>
              <a:rPr lang="en-US" sz="2800" b="1" dirty="0" smtClean="0">
                <a:solidFill>
                  <a:schemeClr val="tx1"/>
                </a:solidFill>
                <a:latin typeface="Calibri"/>
                <a:ea typeface="Calibri"/>
                <a:cs typeface="Calibri"/>
                <a:sym typeface="Calibri"/>
              </a:rPr>
              <a:t>he</a:t>
            </a:r>
            <a:r>
              <a:rPr lang="en" sz="2800" b="1" dirty="0" smtClean="0">
                <a:solidFill>
                  <a:schemeClr val="tx1"/>
                </a:solidFill>
                <a:latin typeface="Calibri"/>
                <a:ea typeface="Calibri"/>
                <a:cs typeface="Calibri"/>
                <a:sym typeface="Calibri"/>
              </a:rPr>
              <a:t> article element&lt;/p&gt;</a:t>
            </a:r>
            <a:endParaRPr sz="2800" b="1" dirty="0">
              <a:solidFill>
                <a:schemeClr val="tx1"/>
              </a:solidFill>
              <a:latin typeface="Calibri"/>
              <a:ea typeface="Calibri"/>
              <a:cs typeface="Calibri"/>
              <a:sym typeface="Calibri"/>
            </a:endParaRPr>
          </a:p>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&lt;/article&gt;</a:t>
            </a:r>
            <a:r>
              <a:rPr lang="en" sz="2800" b="1" dirty="0">
                <a:solidFill>
                  <a:schemeClr val="dk2"/>
                </a:solidFill>
                <a:latin typeface="Calibri"/>
                <a:ea typeface="Calibri"/>
                <a:cs typeface="Calibri"/>
                <a:sym typeface="Calibri"/>
              </a:rPr>
              <a:t>		</a:t>
            </a:r>
            <a:endParaRPr lang="en" sz="2800" b="1" dirty="0" smtClean="0">
              <a:solidFill>
                <a:schemeClr val="dk2"/>
              </a:solidFill>
              <a:latin typeface="Calibri"/>
              <a:ea typeface="Calibri"/>
              <a:cs typeface="Calibri"/>
              <a:sym typeface="Calibri"/>
            </a:endParaRPr>
          </a:p>
          <a:p>
            <a:pPr marL="914400" lvl="0" indent="0" rtl="0">
              <a:spcBef>
                <a:spcPts val="500"/>
              </a:spcBef>
              <a:spcAft>
                <a:spcPts val="0"/>
              </a:spcAft>
              <a:buNone/>
            </a:pPr>
            <a:endParaRPr sz="16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3166919859"/>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&lt;section&gt;</a:t>
            </a:r>
            <a:endParaRPr lang="en-US" dirty="0"/>
          </a:p>
        </p:txBody>
      </p:sp>
      <p:sp>
        <p:nvSpPr>
          <p:cNvPr id="4" name="Shape 260"/>
          <p:cNvSpPr txBox="1"/>
          <p:nvPr/>
        </p:nvSpPr>
        <p:spPr>
          <a:xfrm>
            <a:off x="457200" y="1242204"/>
            <a:ext cx="8286000" cy="305375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&lt;article&gt;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&lt;h1&gt;The article title&lt;/h1&gt;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&lt;section&gt;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&lt;p&gt;Content&lt;/p&gt;</a:t>
            </a:r>
            <a:endParaRPr sz="2800" b="1" dirty="0">
              <a:solidFill>
                <a:schemeClr val="tx1"/>
              </a:solidFill>
              <a:latin typeface="Calibri"/>
              <a:ea typeface="Calibri"/>
              <a:cs typeface="Calibri"/>
              <a:sym typeface="Calibri"/>
            </a:endParaRPr>
          </a:p>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a:solidFill>
                  <a:schemeClr val="bg2">
                    <a:lumMod val="50000"/>
                  </a:schemeClr>
                </a:solidFill>
                <a:latin typeface="Calibri"/>
                <a:ea typeface="Calibri"/>
                <a:cs typeface="Calibri"/>
                <a:sym typeface="Calibri"/>
              </a:rPr>
              <a:t>&lt;section&gt;  </a:t>
            </a:r>
          </a:p>
          <a:p>
            <a:pPr marL="914400" lvl="0" indent="0" rtl="0">
              <a:spcBef>
                <a:spcPts val="500"/>
              </a:spcBef>
              <a:spcAft>
                <a:spcPts val="0"/>
              </a:spcAft>
              <a:buNone/>
            </a:pPr>
            <a:r>
              <a:rPr lang="en" sz="2800" b="1" dirty="0" smtClean="0">
                <a:solidFill>
                  <a:schemeClr val="bg2">
                    <a:lumMod val="50000"/>
                  </a:schemeClr>
                </a:solidFill>
                <a:latin typeface="Calibri"/>
                <a:ea typeface="Calibri"/>
                <a:cs typeface="Calibri"/>
                <a:sym typeface="Calibri"/>
              </a:rPr>
              <a:t>&lt;/article&gt;</a:t>
            </a:r>
            <a:r>
              <a:rPr lang="en" sz="2800" b="1" dirty="0">
                <a:solidFill>
                  <a:schemeClr val="dk2"/>
                </a:solidFill>
                <a:latin typeface="Calibri"/>
                <a:ea typeface="Calibri"/>
                <a:cs typeface="Calibri"/>
                <a:sym typeface="Calibri"/>
              </a:rPr>
              <a:t>		</a:t>
            </a:r>
            <a:endParaRPr lang="en" sz="2800" b="1" dirty="0" smtClean="0">
              <a:solidFill>
                <a:schemeClr val="dk2"/>
              </a:solidFill>
              <a:latin typeface="Calibri"/>
              <a:ea typeface="Calibri"/>
              <a:cs typeface="Calibri"/>
              <a:sym typeface="Calibri"/>
            </a:endParaRPr>
          </a:p>
          <a:p>
            <a:pPr marL="914400" lvl="0" indent="0" rtl="0">
              <a:spcBef>
                <a:spcPts val="500"/>
              </a:spcBef>
              <a:spcAft>
                <a:spcPts val="0"/>
              </a:spcAft>
              <a:buNone/>
            </a:pPr>
            <a:endParaRPr sz="16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1427975674"/>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&lt;aside&gt;</a:t>
            </a:r>
            <a:endParaRPr lang="en-US" dirty="0"/>
          </a:p>
        </p:txBody>
      </p:sp>
      <p:sp>
        <p:nvSpPr>
          <p:cNvPr id="4" name="Shape 260"/>
          <p:cNvSpPr txBox="1"/>
          <p:nvPr/>
        </p:nvSpPr>
        <p:spPr>
          <a:xfrm>
            <a:off x="457200" y="1242204"/>
            <a:ext cx="8286000" cy="305375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&lt;article&gt;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&lt;h1&gt;The article title&lt;/h1&gt;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&lt;aside&gt;</a:t>
            </a:r>
          </a:p>
          <a:p>
            <a:pPr marL="914400" lvl="0" indent="0" rtl="0">
              <a:spcBef>
                <a:spcPts val="500"/>
              </a:spcBef>
              <a:spcAft>
                <a:spcPts val="0"/>
              </a:spcAft>
              <a:buNone/>
            </a:pPr>
            <a:r>
              <a:rPr lang="en" sz="2800" b="1" dirty="0">
                <a:solidFill>
                  <a:schemeClr val="bg2">
                    <a:lumMod val="50000"/>
                  </a:schemeClr>
                </a:solidFill>
                <a:latin typeface="Calibri"/>
                <a:ea typeface="Calibri"/>
                <a:cs typeface="Calibri"/>
                <a:sym typeface="Calibri"/>
              </a:rPr>
              <a:t>	</a:t>
            </a:r>
            <a:r>
              <a:rPr lang="en" sz="2800" b="1" dirty="0" smtClean="0">
                <a:solidFill>
                  <a:schemeClr val="tx1"/>
                </a:solidFill>
                <a:latin typeface="Calibri"/>
                <a:ea typeface="Calibri"/>
                <a:cs typeface="Calibri"/>
                <a:sym typeface="Calibri"/>
              </a:rPr>
              <a:t>&lt;p&gt;Content&lt;/p&gt;</a:t>
            </a:r>
            <a:endParaRPr sz="2800" b="1" dirty="0">
              <a:solidFill>
                <a:schemeClr val="tx1"/>
              </a:solidFill>
              <a:latin typeface="Calibri"/>
              <a:ea typeface="Calibri"/>
              <a:cs typeface="Calibri"/>
              <a:sym typeface="Calibri"/>
            </a:endParaRPr>
          </a:p>
          <a:p>
            <a:pPr marL="914400" lvl="0" indent="0" rtl="0">
              <a:spcBef>
                <a:spcPts val="500"/>
              </a:spcBef>
              <a:spcAft>
                <a:spcPts val="0"/>
              </a:spcAft>
              <a:buNone/>
            </a:pPr>
            <a:r>
              <a:rPr lang="en" sz="2800" b="1" dirty="0" smtClean="0">
                <a:solidFill>
                  <a:schemeClr val="dk2"/>
                </a:solidFill>
                <a:latin typeface="Calibri"/>
                <a:ea typeface="Calibri"/>
                <a:cs typeface="Calibri"/>
                <a:sym typeface="Calibri"/>
              </a:rPr>
              <a:t>	</a:t>
            </a:r>
            <a:r>
              <a:rPr lang="en" sz="2800" b="1" dirty="0" smtClean="0">
                <a:solidFill>
                  <a:schemeClr val="bg2">
                    <a:lumMod val="50000"/>
                  </a:schemeClr>
                </a:solidFill>
                <a:latin typeface="Calibri"/>
                <a:ea typeface="Calibri"/>
                <a:cs typeface="Calibri"/>
                <a:sym typeface="Calibri"/>
              </a:rPr>
              <a:t>&lt;aside&gt;  </a:t>
            </a:r>
            <a:endParaRPr lang="en" sz="2800" b="1" dirty="0">
              <a:solidFill>
                <a:schemeClr val="bg2">
                  <a:lumMod val="50000"/>
                </a:schemeClr>
              </a:solidFill>
              <a:latin typeface="Calibri"/>
              <a:ea typeface="Calibri"/>
              <a:cs typeface="Calibri"/>
              <a:sym typeface="Calibri"/>
            </a:endParaRPr>
          </a:p>
          <a:p>
            <a:pPr marL="914400" lvl="0" indent="0" rtl="0">
              <a:spcBef>
                <a:spcPts val="500"/>
              </a:spcBef>
              <a:spcAft>
                <a:spcPts val="0"/>
              </a:spcAft>
              <a:buNone/>
            </a:pPr>
            <a:r>
              <a:rPr lang="en" sz="2800" b="1" dirty="0" smtClean="0">
                <a:solidFill>
                  <a:schemeClr val="bg2">
                    <a:lumMod val="50000"/>
                  </a:schemeClr>
                </a:solidFill>
                <a:latin typeface="Calibri"/>
                <a:ea typeface="Calibri"/>
                <a:cs typeface="Calibri"/>
                <a:sym typeface="Calibri"/>
              </a:rPr>
              <a:t>&lt;/article&gt;</a:t>
            </a:r>
            <a:r>
              <a:rPr lang="en" sz="2800" b="1" dirty="0">
                <a:solidFill>
                  <a:schemeClr val="dk2"/>
                </a:solidFill>
                <a:latin typeface="Calibri"/>
                <a:ea typeface="Calibri"/>
                <a:cs typeface="Calibri"/>
                <a:sym typeface="Calibri"/>
              </a:rPr>
              <a:t>		</a:t>
            </a:r>
            <a:endParaRPr lang="en" sz="2800" b="1" dirty="0" smtClean="0">
              <a:solidFill>
                <a:schemeClr val="dk2"/>
              </a:solidFill>
              <a:latin typeface="Calibri"/>
              <a:ea typeface="Calibri"/>
              <a:cs typeface="Calibri"/>
              <a:sym typeface="Calibri"/>
            </a:endParaRPr>
          </a:p>
          <a:p>
            <a:pPr marL="914400" lvl="0" indent="0" rtl="0">
              <a:spcBef>
                <a:spcPts val="500"/>
              </a:spcBef>
              <a:spcAft>
                <a:spcPts val="0"/>
              </a:spcAft>
              <a:buNone/>
            </a:pPr>
            <a:endParaRPr sz="16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074162863"/>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audio</a:t>
            </a:r>
            <a:endParaRPr lang="en-US" dirty="0"/>
          </a:p>
        </p:txBody>
      </p:sp>
      <p:sp>
        <p:nvSpPr>
          <p:cNvPr id="4" name="Shape 279"/>
          <p:cNvSpPr txBox="1"/>
          <p:nvPr/>
        </p:nvSpPr>
        <p:spPr>
          <a:xfrm>
            <a:off x="228271" y="1063227"/>
            <a:ext cx="8286000" cy="335349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sz="1800" b="1" dirty="0">
              <a:solidFill>
                <a:schemeClr val="dk2"/>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a:t>
            </a:r>
            <a:r>
              <a:rPr lang="en" sz="2000" b="1" dirty="0" smtClean="0">
                <a:solidFill>
                  <a:schemeClr val="dk2"/>
                </a:solidFill>
                <a:latin typeface="Calibri"/>
                <a:ea typeface="Calibri"/>
                <a:cs typeface="Calibri"/>
                <a:sym typeface="Calibri"/>
              </a:rPr>
              <a:t>audio</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src</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audio.mp3</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controls</a:t>
            </a:r>
            <a:r>
              <a:rPr lang="en" sz="2000" b="1" dirty="0" smtClean="0">
                <a:solidFill>
                  <a:schemeClr val="dk1"/>
                </a:solidFill>
                <a:latin typeface="Calibri"/>
                <a:ea typeface="Calibri"/>
                <a:cs typeface="Calibri"/>
                <a:sym typeface="Calibri"/>
              </a:rPr>
              <a:t>&gt;Audio Element&lt;</a:t>
            </a:r>
            <a:r>
              <a:rPr lang="en" sz="2000" b="1" dirty="0" smtClean="0">
                <a:solidFill>
                  <a:schemeClr val="dk2"/>
                </a:solidFill>
                <a:latin typeface="Calibri"/>
                <a:ea typeface="Calibri"/>
                <a:cs typeface="Calibri"/>
                <a:sym typeface="Calibri"/>
              </a:rPr>
              <a:t>/audio</a:t>
            </a:r>
            <a:r>
              <a:rPr lang="en" sz="2000" b="1" dirty="0" smtClean="0">
                <a:solidFill>
                  <a:schemeClr val="dk1"/>
                </a:solidFill>
                <a:latin typeface="Calibri"/>
                <a:ea typeface="Calibri"/>
                <a:cs typeface="Calibri"/>
                <a:sym typeface="Calibri"/>
              </a:rPr>
              <a:t>&gt;</a:t>
            </a:r>
          </a:p>
          <a:p>
            <a:pPr marL="914400" lvl="0" indent="0" rtl="0">
              <a:spcBef>
                <a:spcPts val="500"/>
              </a:spcBef>
              <a:spcAft>
                <a:spcPts val="0"/>
              </a:spcAft>
              <a:buNone/>
            </a:pPr>
            <a:endParaRPr lang="en" sz="2000" b="1" dirty="0">
              <a:solidFill>
                <a:schemeClr val="dk1"/>
              </a:solidFill>
              <a:latin typeface="Calibri"/>
              <a:ea typeface="Calibri"/>
              <a:cs typeface="Calibri"/>
              <a:sym typeface="Calibri"/>
            </a:endParaRPr>
          </a:p>
          <a:p>
            <a:pPr marL="914400">
              <a:spcBef>
                <a:spcPts val="500"/>
              </a:spcBef>
            </a:pPr>
            <a:r>
              <a:rPr lang="en-IN" sz="2000" b="1" dirty="0" smtClean="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&lt;audio</a:t>
            </a:r>
            <a:r>
              <a:rPr lang="en" sz="2000" b="1" dirty="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controls autoplay loop</a:t>
            </a:r>
            <a:r>
              <a:rPr lang="en" sz="2000" b="1" dirty="0" smtClean="0">
                <a:solidFill>
                  <a:schemeClr val="dk1"/>
                </a:solidFill>
                <a:latin typeface="Calibri"/>
                <a:ea typeface="Calibri"/>
                <a:cs typeface="Calibri"/>
                <a:sym typeface="Calibri"/>
              </a:rPr>
              <a:t>&gt;</a:t>
            </a: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&lt;</a:t>
            </a:r>
            <a:r>
              <a:rPr lang="en" sz="2000" b="1" dirty="0" smtClean="0">
                <a:solidFill>
                  <a:schemeClr val="bg2"/>
                </a:solidFill>
                <a:latin typeface="Calibri"/>
                <a:ea typeface="Calibri"/>
                <a:cs typeface="Calibri"/>
                <a:sym typeface="Calibri"/>
              </a:rPr>
              <a:t>source </a:t>
            </a:r>
            <a:r>
              <a:rPr lang="en" sz="2000" b="1" dirty="0" smtClean="0">
                <a:solidFill>
                  <a:schemeClr val="accent3">
                    <a:lumMod val="75000"/>
                  </a:schemeClr>
                </a:solidFill>
                <a:latin typeface="Calibri"/>
                <a:ea typeface="Calibri"/>
                <a:cs typeface="Calibri"/>
                <a:sym typeface="Calibri"/>
              </a:rPr>
              <a:t>src</a:t>
            </a:r>
            <a:r>
              <a:rPr lang="en" sz="2000" b="1" dirty="0" smtClean="0">
                <a:solidFill>
                  <a:schemeClr val="bg2"/>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audio.mp3</a:t>
            </a:r>
            <a:r>
              <a:rPr lang="en" sz="2000" b="1" dirty="0" smtClean="0">
                <a:solidFill>
                  <a:schemeClr val="bg2"/>
                </a:solidFill>
                <a:latin typeface="Calibri"/>
                <a:ea typeface="Calibri"/>
                <a:cs typeface="Calibri"/>
                <a:sym typeface="Calibri"/>
              </a:rPr>
              <a:t>” </a:t>
            </a:r>
            <a:r>
              <a:rPr lang="en" sz="2000" b="1" dirty="0" smtClean="0">
                <a:solidFill>
                  <a:schemeClr val="accent3">
                    <a:lumMod val="75000"/>
                  </a:schemeClr>
                </a:solidFill>
                <a:latin typeface="Calibri"/>
                <a:ea typeface="Calibri"/>
                <a:cs typeface="Calibri"/>
                <a:sym typeface="Calibri"/>
              </a:rPr>
              <a:t>type</a:t>
            </a:r>
            <a:r>
              <a:rPr lang="en" sz="2000" b="1" dirty="0" smtClean="0">
                <a:solidFill>
                  <a:schemeClr val="bg2"/>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audio/mpeg</a:t>
            </a:r>
            <a:r>
              <a:rPr lang="en" sz="2000" b="1" dirty="0" smtClean="0">
                <a:solidFill>
                  <a:schemeClr val="bg2"/>
                </a:solidFill>
                <a:latin typeface="Calibri"/>
                <a:ea typeface="Calibri"/>
                <a:cs typeface="Calibri"/>
                <a:sym typeface="Calibri"/>
              </a:rPr>
              <a:t>”&gt;</a:t>
            </a:r>
            <a:endParaRPr lang="en" sz="2000" b="1" dirty="0" smtClean="0">
              <a:solidFill>
                <a:schemeClr val="dk1"/>
              </a:solidFill>
              <a:latin typeface="Calibri"/>
              <a:ea typeface="Calibri"/>
              <a:cs typeface="Calibri"/>
              <a:sym typeface="Calibri"/>
            </a:endParaRP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Audio element not supported by your browser</a:t>
            </a: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&lt;</a:t>
            </a:r>
            <a:r>
              <a:rPr lang="en" sz="2000" b="1" dirty="0" smtClean="0">
                <a:solidFill>
                  <a:schemeClr val="dk2"/>
                </a:solidFill>
                <a:latin typeface="Calibri"/>
                <a:ea typeface="Calibri"/>
                <a:cs typeface="Calibri"/>
                <a:sym typeface="Calibri"/>
              </a:rPr>
              <a:t>/</a:t>
            </a:r>
            <a:r>
              <a:rPr lang="en" sz="2000" b="1" dirty="0">
                <a:solidFill>
                  <a:schemeClr val="dk2"/>
                </a:solidFill>
                <a:latin typeface="Calibri"/>
                <a:ea typeface="Calibri"/>
                <a:cs typeface="Calibri"/>
                <a:sym typeface="Calibri"/>
              </a:rPr>
              <a:t>audio</a:t>
            </a:r>
            <a:r>
              <a:rPr lang="en" sz="2000" b="1" dirty="0">
                <a:solidFill>
                  <a:schemeClr val="dk1"/>
                </a:solidFill>
                <a:latin typeface="Calibri"/>
                <a:ea typeface="Calibri"/>
                <a:cs typeface="Calibri"/>
                <a:sym typeface="Calibri"/>
              </a:rPr>
              <a:t>&gt;</a:t>
            </a:r>
          </a:p>
          <a:p>
            <a:pPr marL="914400" lvl="0" indent="0" rtl="0">
              <a:spcBef>
                <a:spcPts val="500"/>
              </a:spcBef>
              <a:spcAft>
                <a:spcPts val="0"/>
              </a:spcAft>
              <a:buNone/>
            </a:pPr>
            <a:endParaRPr sz="1800" b="1" dirty="0">
              <a:solidFill>
                <a:schemeClr val="dk1"/>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endParaRPr sz="18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64620670"/>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video</a:t>
            </a:r>
            <a:endParaRPr lang="en-US" dirty="0"/>
          </a:p>
        </p:txBody>
      </p:sp>
      <p:sp>
        <p:nvSpPr>
          <p:cNvPr id="4" name="Shape 279"/>
          <p:cNvSpPr txBox="1"/>
          <p:nvPr/>
        </p:nvSpPr>
        <p:spPr>
          <a:xfrm>
            <a:off x="228271" y="1063227"/>
            <a:ext cx="8286000" cy="335349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endParaRPr lang="en" sz="2000" b="1" dirty="0">
              <a:solidFill>
                <a:schemeClr val="dk1"/>
              </a:solidFill>
              <a:latin typeface="Calibri"/>
              <a:ea typeface="Calibri"/>
              <a:cs typeface="Calibri"/>
              <a:sym typeface="Calibri"/>
            </a:endParaRPr>
          </a:p>
          <a:p>
            <a:pPr marL="914400">
              <a:spcBef>
                <a:spcPts val="500"/>
              </a:spcBef>
            </a:pPr>
            <a:r>
              <a:rPr lang="en-IN" sz="2000" b="1" dirty="0" smtClean="0">
                <a:solidFill>
                  <a:schemeClr val="dk1"/>
                </a:solidFill>
                <a:latin typeface="Calibri"/>
                <a:ea typeface="Calibri"/>
                <a:cs typeface="Calibri"/>
                <a:sym typeface="Calibri"/>
              </a:rPr>
              <a:t>	</a:t>
            </a:r>
            <a:r>
              <a:rPr lang="en" sz="2000" b="1" dirty="0" smtClean="0">
                <a:solidFill>
                  <a:schemeClr val="dk2"/>
                </a:solidFill>
                <a:latin typeface="Calibri"/>
                <a:ea typeface="Calibri"/>
                <a:cs typeface="Calibri"/>
                <a:sym typeface="Calibri"/>
              </a:rPr>
              <a:t>&lt;video</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controls autoplay loop</a:t>
            </a:r>
            <a:r>
              <a:rPr lang="en" sz="2000" b="1" dirty="0" smtClean="0">
                <a:solidFill>
                  <a:schemeClr val="dk1"/>
                </a:solidFill>
                <a:latin typeface="Calibri"/>
                <a:ea typeface="Calibri"/>
                <a:cs typeface="Calibri"/>
                <a:sym typeface="Calibri"/>
              </a:rPr>
              <a:t>&gt;</a:t>
            </a: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&lt;</a:t>
            </a:r>
            <a:r>
              <a:rPr lang="en" sz="2000" b="1" dirty="0" smtClean="0">
                <a:solidFill>
                  <a:schemeClr val="bg2"/>
                </a:solidFill>
                <a:latin typeface="Calibri"/>
                <a:ea typeface="Calibri"/>
                <a:cs typeface="Calibri"/>
                <a:sym typeface="Calibri"/>
              </a:rPr>
              <a:t>source </a:t>
            </a:r>
            <a:r>
              <a:rPr lang="en" sz="2000" b="1" dirty="0" smtClean="0">
                <a:solidFill>
                  <a:schemeClr val="accent3">
                    <a:lumMod val="75000"/>
                  </a:schemeClr>
                </a:solidFill>
                <a:latin typeface="Calibri"/>
                <a:ea typeface="Calibri"/>
                <a:cs typeface="Calibri"/>
                <a:sym typeface="Calibri"/>
              </a:rPr>
              <a:t>src</a:t>
            </a:r>
            <a:r>
              <a:rPr lang="en" sz="2000" b="1" dirty="0" smtClean="0">
                <a:solidFill>
                  <a:schemeClr val="bg2"/>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audio.mp3</a:t>
            </a:r>
            <a:r>
              <a:rPr lang="en" sz="2000" b="1" dirty="0" smtClean="0">
                <a:solidFill>
                  <a:schemeClr val="bg2"/>
                </a:solidFill>
                <a:latin typeface="Calibri"/>
                <a:ea typeface="Calibri"/>
                <a:cs typeface="Calibri"/>
                <a:sym typeface="Calibri"/>
              </a:rPr>
              <a:t>” </a:t>
            </a:r>
            <a:r>
              <a:rPr lang="en" sz="2000" b="1" dirty="0" smtClean="0">
                <a:solidFill>
                  <a:schemeClr val="accent3">
                    <a:lumMod val="75000"/>
                  </a:schemeClr>
                </a:solidFill>
                <a:latin typeface="Calibri"/>
                <a:ea typeface="Calibri"/>
                <a:cs typeface="Calibri"/>
                <a:sym typeface="Calibri"/>
              </a:rPr>
              <a:t>type</a:t>
            </a:r>
            <a:r>
              <a:rPr lang="en" sz="2000" b="1" dirty="0" smtClean="0">
                <a:solidFill>
                  <a:schemeClr val="bg2"/>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video/mp4</a:t>
            </a:r>
            <a:r>
              <a:rPr lang="en" sz="2000" b="1" dirty="0" smtClean="0">
                <a:solidFill>
                  <a:schemeClr val="bg2"/>
                </a:solidFill>
                <a:latin typeface="Calibri"/>
                <a:ea typeface="Calibri"/>
                <a:cs typeface="Calibri"/>
                <a:sym typeface="Calibri"/>
              </a:rPr>
              <a:t>”&gt;</a:t>
            </a:r>
            <a:endParaRPr lang="en" sz="2000" b="1" dirty="0" smtClean="0">
              <a:solidFill>
                <a:schemeClr val="dk1"/>
              </a:solidFill>
              <a:latin typeface="Calibri"/>
              <a:ea typeface="Calibri"/>
              <a:cs typeface="Calibri"/>
              <a:sym typeface="Calibri"/>
            </a:endParaRP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Video is not supported by your browser</a:t>
            </a:r>
          </a:p>
          <a:p>
            <a:pPr marL="914400">
              <a:spcBef>
                <a:spcPts val="500"/>
              </a:spcBef>
            </a:pPr>
            <a:r>
              <a:rPr lang="en" sz="2000" b="1" dirty="0">
                <a:solidFill>
                  <a:schemeClr val="dk1"/>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&lt;</a:t>
            </a:r>
            <a:r>
              <a:rPr lang="en" sz="2000" b="1" dirty="0" smtClean="0">
                <a:solidFill>
                  <a:schemeClr val="dk2"/>
                </a:solidFill>
                <a:latin typeface="Calibri"/>
                <a:ea typeface="Calibri"/>
                <a:cs typeface="Calibri"/>
                <a:sym typeface="Calibri"/>
              </a:rPr>
              <a:t>/</a:t>
            </a:r>
            <a:r>
              <a:rPr lang="en" sz="2000" b="1" dirty="0">
                <a:solidFill>
                  <a:schemeClr val="dk2"/>
                </a:solidFill>
                <a:latin typeface="Calibri"/>
                <a:ea typeface="Calibri"/>
                <a:cs typeface="Calibri"/>
                <a:sym typeface="Calibri"/>
              </a:rPr>
              <a:t>audio</a:t>
            </a:r>
            <a:r>
              <a:rPr lang="en" sz="2000" b="1" dirty="0">
                <a:solidFill>
                  <a:schemeClr val="dk1"/>
                </a:solidFill>
                <a:latin typeface="Calibri"/>
                <a:ea typeface="Calibri"/>
                <a:cs typeface="Calibri"/>
                <a:sym typeface="Calibri"/>
              </a:rPr>
              <a:t>&gt;</a:t>
            </a:r>
          </a:p>
          <a:p>
            <a:pPr marL="914400" lvl="0" indent="0" rtl="0">
              <a:spcBef>
                <a:spcPts val="500"/>
              </a:spcBef>
              <a:spcAft>
                <a:spcPts val="0"/>
              </a:spcAft>
              <a:buNone/>
            </a:pPr>
            <a:endParaRPr sz="1800" b="1" dirty="0">
              <a:solidFill>
                <a:schemeClr val="dk1"/>
              </a:solidFill>
              <a:latin typeface="Calibri"/>
              <a:ea typeface="Calibri"/>
              <a:cs typeface="Calibri"/>
              <a:sym typeface="Calibri"/>
            </a:endParaRPr>
          </a:p>
          <a:p>
            <a:pPr marL="914400" lvl="0" indent="0" rtl="0">
              <a:spcBef>
                <a:spcPts val="500"/>
              </a:spcBef>
              <a:spcAft>
                <a:spcPts val="0"/>
              </a:spcAft>
              <a:buNone/>
            </a:pPr>
            <a:r>
              <a:rPr lang="en" sz="1800" b="1" dirty="0">
                <a:solidFill>
                  <a:schemeClr val="dk1"/>
                </a:solidFill>
                <a:latin typeface="Calibri"/>
                <a:ea typeface="Calibri"/>
                <a:cs typeface="Calibri"/>
                <a:sym typeface="Calibri"/>
              </a:rPr>
              <a:t>	</a:t>
            </a:r>
            <a:endParaRPr sz="18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1341652160"/>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Progress Bar</a:t>
            </a:r>
            <a:endParaRPr lang="en-US" dirty="0"/>
          </a:p>
        </p:txBody>
      </p:sp>
      <p:sp>
        <p:nvSpPr>
          <p:cNvPr id="4" name="Rectangle 3"/>
          <p:cNvSpPr/>
          <p:nvPr/>
        </p:nvSpPr>
        <p:spPr>
          <a:xfrm>
            <a:off x="621102" y="2191109"/>
            <a:ext cx="8065698" cy="400110"/>
          </a:xfrm>
          <a:prstGeom prst="rect">
            <a:avLst/>
          </a:prstGeom>
        </p:spPr>
        <p:txBody>
          <a:bodyPr wrap="square">
            <a:spAutoFit/>
          </a:bodyPr>
          <a:lstStyle/>
          <a:p>
            <a:r>
              <a:rPr lang="it-IT" sz="2000" dirty="0" smtClean="0">
                <a:solidFill>
                  <a:schemeClr val="tx1"/>
                </a:solidFill>
              </a:rPr>
              <a:t>Status:</a:t>
            </a:r>
            <a:r>
              <a:rPr lang="it-IT" sz="2000" b="1" dirty="0" smtClean="0">
                <a:solidFill>
                  <a:schemeClr val="dk2"/>
                </a:solidFill>
              </a:rPr>
              <a:t> &lt;progress</a:t>
            </a:r>
            <a:r>
              <a:rPr lang="it-IT" sz="2000" b="1" dirty="0" smtClean="0"/>
              <a:t> </a:t>
            </a:r>
            <a:r>
              <a:rPr lang="it-IT" sz="2000" b="1" dirty="0" smtClean="0">
                <a:solidFill>
                  <a:srgbClr val="38761D"/>
                </a:solidFill>
              </a:rPr>
              <a:t>min</a:t>
            </a:r>
            <a:r>
              <a:rPr lang="it-IT" sz="2000" b="1" dirty="0" smtClean="0"/>
              <a:t>=”</a:t>
            </a:r>
            <a:r>
              <a:rPr lang="it-IT" sz="2000" b="1" dirty="0">
                <a:solidFill>
                  <a:schemeClr val="accent6"/>
                </a:solidFill>
              </a:rPr>
              <a:t>0</a:t>
            </a:r>
            <a:r>
              <a:rPr lang="it-IT" sz="2000" b="1" dirty="0" smtClean="0"/>
              <a:t>” </a:t>
            </a:r>
            <a:r>
              <a:rPr lang="it-IT" sz="2000" b="1" dirty="0" smtClean="0">
                <a:solidFill>
                  <a:srgbClr val="38761D"/>
                </a:solidFill>
              </a:rPr>
              <a:t>max</a:t>
            </a:r>
            <a:r>
              <a:rPr lang="it-IT" sz="2000" b="1" dirty="0" smtClean="0"/>
              <a:t>=”</a:t>
            </a:r>
            <a:r>
              <a:rPr lang="it-IT" sz="2000" b="1" dirty="0" smtClean="0">
                <a:solidFill>
                  <a:schemeClr val="accent6"/>
                </a:solidFill>
              </a:rPr>
              <a:t>100</a:t>
            </a:r>
            <a:r>
              <a:rPr lang="it-IT" sz="2000" b="1" dirty="0" smtClean="0"/>
              <a:t>” </a:t>
            </a:r>
            <a:r>
              <a:rPr lang="it-IT" sz="2000" b="1" dirty="0" smtClean="0">
                <a:solidFill>
                  <a:srgbClr val="38761D"/>
                </a:solidFill>
              </a:rPr>
              <a:t>value</a:t>
            </a:r>
            <a:r>
              <a:rPr lang="it-IT" sz="2000" b="1" dirty="0" smtClean="0"/>
              <a:t>=”</a:t>
            </a:r>
            <a:r>
              <a:rPr lang="it-IT" sz="2000" b="1" dirty="0" smtClean="0">
                <a:solidFill>
                  <a:schemeClr val="accent6"/>
                </a:solidFill>
              </a:rPr>
              <a:t>35</a:t>
            </a:r>
            <a:r>
              <a:rPr lang="it-IT" sz="2000" b="1" dirty="0" smtClean="0"/>
              <a:t>”&gt;&lt;</a:t>
            </a:r>
            <a:r>
              <a:rPr lang="it-IT" sz="2000" b="1" dirty="0" smtClean="0">
                <a:solidFill>
                  <a:schemeClr val="dk2"/>
                </a:solidFill>
              </a:rPr>
              <a:t>/progress</a:t>
            </a:r>
            <a:r>
              <a:rPr lang="it-IT" sz="2000" b="1" dirty="0" smtClean="0"/>
              <a:t>&gt;</a:t>
            </a:r>
            <a:r>
              <a:rPr lang="it-IT" sz="2000" dirty="0" smtClean="0">
                <a:solidFill>
                  <a:schemeClr val="accent1">
                    <a:lumMod val="75000"/>
                  </a:schemeClr>
                </a:solidFill>
              </a:rPr>
              <a:t> </a:t>
            </a:r>
            <a:endParaRPr lang="en-US" sz="2000" dirty="0"/>
          </a:p>
        </p:txBody>
      </p:sp>
    </p:spTree>
    <p:extLst>
      <p:ext uri="{BB962C8B-B14F-4D97-AF65-F5344CB8AC3E}">
        <p14:creationId xmlns:p14="http://schemas.microsoft.com/office/powerpoint/2010/main" val="1857429774"/>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Web Storage API</a:t>
            </a:r>
            <a:endParaRPr lang="en-US" dirty="0"/>
          </a:p>
        </p:txBody>
      </p:sp>
      <p:sp>
        <p:nvSpPr>
          <p:cNvPr id="3" name="Text Placeholder 2"/>
          <p:cNvSpPr>
            <a:spLocks noGrp="1"/>
          </p:cNvSpPr>
          <p:nvPr>
            <p:ph type="body" idx="1"/>
          </p:nvPr>
        </p:nvSpPr>
        <p:spPr/>
        <p:txBody>
          <a:bodyPr/>
          <a:lstStyle/>
          <a:p>
            <a:r>
              <a:rPr lang="en-IN" dirty="0" smtClean="0"/>
              <a:t>Store data on a user’s local computer.</a:t>
            </a:r>
          </a:p>
          <a:p>
            <a:pPr marL="76200" indent="0">
              <a:buNone/>
            </a:pPr>
            <a:endParaRPr lang="en-IN" dirty="0" smtClean="0"/>
          </a:p>
          <a:p>
            <a:r>
              <a:rPr lang="en-IN" dirty="0" smtClean="0"/>
              <a:t>Advantages of Web Storage:</a:t>
            </a:r>
          </a:p>
          <a:p>
            <a:pPr lvl="1"/>
            <a:r>
              <a:rPr lang="en-IN" dirty="0" smtClean="0"/>
              <a:t>More Secure</a:t>
            </a:r>
          </a:p>
          <a:p>
            <a:pPr lvl="1"/>
            <a:r>
              <a:rPr lang="en-IN" dirty="0" smtClean="0"/>
              <a:t>Faster</a:t>
            </a:r>
          </a:p>
          <a:p>
            <a:pPr lvl="1"/>
            <a:r>
              <a:rPr lang="en-IN" dirty="0" smtClean="0"/>
              <a:t>Stores a larger amount of data</a:t>
            </a:r>
          </a:p>
          <a:p>
            <a:pPr lvl="1"/>
            <a:r>
              <a:rPr lang="en-IN" dirty="0" smtClean="0"/>
              <a:t>Stored data is not sent with every server request</a:t>
            </a:r>
          </a:p>
          <a:p>
            <a:endParaRPr lang="en-US" dirty="0"/>
          </a:p>
        </p:txBody>
      </p:sp>
    </p:spTree>
    <p:extLst>
      <p:ext uri="{BB962C8B-B14F-4D97-AF65-F5344CB8AC3E}">
        <p14:creationId xmlns:p14="http://schemas.microsoft.com/office/powerpoint/2010/main" val="366332750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World Wide Web</a:t>
            </a:r>
            <a:endParaRPr sz="3300" b="0" i="0" u="none" strike="noStrike" cap="none">
              <a:solidFill>
                <a:schemeClr val="dk1"/>
              </a:solidFill>
              <a:latin typeface="Calibri"/>
              <a:ea typeface="Calibri"/>
              <a:cs typeface="Calibri"/>
              <a:sym typeface="Calibri"/>
            </a:endParaRPr>
          </a:p>
        </p:txBody>
      </p:sp>
      <p:pic>
        <p:nvPicPr>
          <p:cNvPr id="178" name="Shape 178" descr="Image result"/>
          <p:cNvPicPr preferRelativeResize="0">
            <a:picLocks noGrp="1"/>
          </p:cNvPicPr>
          <p:nvPr>
            <p:ph type="body" idx="1"/>
          </p:nvPr>
        </p:nvPicPr>
        <p:blipFill rotWithShape="1">
          <a:blip r:embed="rId3">
            <a:alphaModFix/>
          </a:blip>
          <a:srcRect/>
          <a:stretch/>
        </p:blipFill>
        <p:spPr>
          <a:xfrm>
            <a:off x="5421739" y="1063228"/>
            <a:ext cx="2515075" cy="3143845"/>
          </a:xfrm>
          <a:prstGeom prst="rect">
            <a:avLst/>
          </a:prstGeom>
          <a:noFill/>
          <a:ln>
            <a:noFill/>
          </a:ln>
        </p:spPr>
      </p:pic>
      <p:pic>
        <p:nvPicPr>
          <p:cNvPr id="179" name="Shape 179" descr="Image result for Computers connected over internet"/>
          <p:cNvPicPr preferRelativeResize="0"/>
          <p:nvPr/>
        </p:nvPicPr>
        <p:blipFill rotWithShape="1">
          <a:blip r:embed="rId4">
            <a:alphaModFix/>
          </a:blip>
          <a:srcRect/>
          <a:stretch/>
        </p:blipFill>
        <p:spPr>
          <a:xfrm>
            <a:off x="902234" y="1063228"/>
            <a:ext cx="3349726" cy="3094866"/>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5 – </a:t>
            </a:r>
            <a:r>
              <a:rPr lang="en-IN" dirty="0" smtClean="0"/>
              <a:t>Geolocation API</a:t>
            </a:r>
            <a:endParaRPr lang="en-US" dirty="0"/>
          </a:p>
        </p:txBody>
      </p:sp>
      <p:sp>
        <p:nvSpPr>
          <p:cNvPr id="4" name="Rectangle 3"/>
          <p:cNvSpPr/>
          <p:nvPr/>
        </p:nvSpPr>
        <p:spPr>
          <a:xfrm>
            <a:off x="621102" y="2184407"/>
            <a:ext cx="8065698" cy="523220"/>
          </a:xfrm>
          <a:prstGeom prst="rect">
            <a:avLst/>
          </a:prstGeom>
        </p:spPr>
        <p:txBody>
          <a:bodyPr wrap="square">
            <a:spAutoFit/>
          </a:bodyPr>
          <a:lstStyle/>
          <a:p>
            <a:r>
              <a:rPr lang="it-IT" sz="2800" b="1" dirty="0" smtClean="0">
                <a:solidFill>
                  <a:schemeClr val="tx1"/>
                </a:solidFill>
              </a:rPr>
              <a:t>navigator.getLocation.getCurrentPosition();</a:t>
            </a:r>
            <a:r>
              <a:rPr lang="it-IT" sz="2000" dirty="0" smtClean="0">
                <a:solidFill>
                  <a:schemeClr val="tx1"/>
                </a:solidFill>
              </a:rPr>
              <a:t> </a:t>
            </a:r>
            <a:endParaRPr lang="en-US" sz="2000" dirty="0"/>
          </a:p>
        </p:txBody>
      </p:sp>
    </p:spTree>
    <p:extLst>
      <p:ext uri="{BB962C8B-B14F-4D97-AF65-F5344CB8AC3E}">
        <p14:creationId xmlns:p14="http://schemas.microsoft.com/office/powerpoint/2010/main" val="3223595812"/>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HTML5-Forms</a:t>
            </a:r>
            <a:endParaRPr lang="en-US" dirty="0"/>
          </a:p>
        </p:txBody>
      </p:sp>
      <p:sp>
        <p:nvSpPr>
          <p:cNvPr id="4" name="Shape 247"/>
          <p:cNvSpPr txBox="1"/>
          <p:nvPr/>
        </p:nvSpPr>
        <p:spPr>
          <a:xfrm>
            <a:off x="310551" y="1063376"/>
            <a:ext cx="8626415" cy="154180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000" b="1" dirty="0">
                <a:solidFill>
                  <a:schemeClr val="dk2"/>
                </a:solidFill>
                <a:latin typeface="Calibri"/>
                <a:ea typeface="Calibri"/>
                <a:cs typeface="Calibri"/>
                <a:sym typeface="Calibri"/>
              </a:rPr>
              <a:t>&lt;form&gt;</a:t>
            </a:r>
            <a:endParaRPr sz="2000" b="1" dirty="0">
              <a:solidFill>
                <a:schemeClr val="dk2"/>
              </a:solidFill>
              <a:latin typeface="Calibri"/>
              <a:ea typeface="Calibri"/>
              <a:cs typeface="Calibri"/>
              <a:sym typeface="Calibri"/>
            </a:endParaRPr>
          </a:p>
          <a:p>
            <a:pPr marL="914400" lvl="0">
              <a:spcBef>
                <a:spcPts val="500"/>
              </a:spcBef>
            </a:pPr>
            <a:r>
              <a:rPr lang="en" sz="2000" b="1" dirty="0">
                <a:solidFill>
                  <a:schemeClr val="dk1"/>
                </a:solidFill>
                <a:latin typeface="Calibri"/>
                <a:ea typeface="Calibri"/>
                <a:cs typeface="Calibri"/>
                <a:sym typeface="Calibri"/>
              </a:rPr>
              <a:t>	</a:t>
            </a:r>
            <a:r>
              <a:rPr lang="en" sz="2000" b="1" dirty="0" smtClean="0">
                <a:solidFill>
                  <a:schemeClr val="accent1">
                    <a:lumMod val="50000"/>
                  </a:schemeClr>
                </a:solidFill>
                <a:latin typeface="Calibri"/>
                <a:ea typeface="Calibri"/>
                <a:cs typeface="Calibri"/>
                <a:sym typeface="Calibri"/>
              </a:rPr>
              <a:t>&lt;label&gt; </a:t>
            </a:r>
            <a:r>
              <a:rPr lang="en" sz="2000" b="1" dirty="0" smtClean="0">
                <a:solidFill>
                  <a:schemeClr val="dk1"/>
                </a:solidFill>
                <a:latin typeface="Calibri"/>
                <a:ea typeface="Calibri"/>
                <a:cs typeface="Calibri"/>
                <a:sym typeface="Calibri"/>
              </a:rPr>
              <a:t>Your Name:</a:t>
            </a:r>
            <a:r>
              <a:rPr lang="en" sz="2000" b="1" dirty="0">
                <a:solidFill>
                  <a:schemeClr val="dk2"/>
                </a:solidFill>
                <a:latin typeface="Calibri"/>
                <a:ea typeface="Calibri"/>
                <a:cs typeface="Calibri"/>
                <a:sym typeface="Calibri"/>
              </a:rPr>
              <a:t> </a:t>
            </a:r>
            <a:r>
              <a:rPr lang="en" sz="2000" b="1" dirty="0">
                <a:solidFill>
                  <a:schemeClr val="accent1">
                    <a:lumMod val="50000"/>
                  </a:schemeClr>
                </a:solidFill>
                <a:latin typeface="Calibri"/>
                <a:ea typeface="Calibri"/>
                <a:cs typeface="Calibri"/>
                <a:sym typeface="Calibri"/>
              </a:rPr>
              <a:t>&lt;/</a:t>
            </a:r>
            <a:r>
              <a:rPr lang="en" sz="2000" b="1" dirty="0" smtClean="0">
                <a:solidFill>
                  <a:schemeClr val="accent1">
                    <a:lumMod val="50000"/>
                  </a:schemeClr>
                </a:solidFill>
                <a:latin typeface="Calibri"/>
                <a:ea typeface="Calibri"/>
                <a:cs typeface="Calibri"/>
                <a:sym typeface="Calibri"/>
              </a:rPr>
              <a:t>label&gt;</a:t>
            </a:r>
            <a:endParaRPr sz="2000" b="1" dirty="0">
              <a:solidFill>
                <a:schemeClr val="dk2"/>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&lt;input</a:t>
            </a:r>
            <a:r>
              <a:rPr lang="en" sz="2000" b="1" dirty="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id</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user</a:t>
            </a:r>
            <a:r>
              <a:rPr lang="en" sz="2000" b="1" dirty="0" smtClean="0">
                <a:solidFill>
                  <a:schemeClr val="dk1"/>
                </a:solidFill>
                <a:latin typeface="Calibri"/>
                <a:ea typeface="Calibri"/>
                <a:cs typeface="Calibri"/>
                <a:sym typeface="Calibri"/>
              </a:rPr>
              <a:t>” </a:t>
            </a:r>
            <a:r>
              <a:rPr lang="en" sz="2000" b="1" dirty="0">
                <a:solidFill>
                  <a:srgbClr val="38761D"/>
                </a:solidFill>
                <a:latin typeface="Calibri"/>
                <a:ea typeface="Calibri"/>
                <a:cs typeface="Calibri"/>
                <a:sym typeface="Calibri"/>
              </a:rPr>
              <a:t>name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username</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type </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text</a:t>
            </a:r>
            <a:r>
              <a:rPr lang="en" sz="2000" b="1" dirty="0" smtClean="0">
                <a:solidFill>
                  <a:schemeClr val="dk1"/>
                </a:solidFill>
                <a:latin typeface="Calibri"/>
                <a:ea typeface="Calibri"/>
                <a:cs typeface="Calibri"/>
                <a:sym typeface="Calibri"/>
              </a:rPr>
              <a:t>”/&gt;</a:t>
            </a:r>
            <a:endParaRPr sz="2000" b="1" dirty="0">
              <a:solidFill>
                <a:schemeClr val="dk1"/>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2"/>
                </a:solidFill>
                <a:latin typeface="Calibri"/>
                <a:ea typeface="Calibri"/>
                <a:cs typeface="Calibri"/>
                <a:sym typeface="Calibri"/>
              </a:rPr>
              <a:t>&lt;/form&gt;</a:t>
            </a:r>
            <a:endParaRPr sz="2000" b="1" dirty="0">
              <a:solidFill>
                <a:schemeClr val="dk2"/>
              </a:solidFill>
              <a:latin typeface="Calibri"/>
              <a:ea typeface="Calibri"/>
              <a:cs typeface="Calibri"/>
              <a:sym typeface="Calibri"/>
            </a:endParaRPr>
          </a:p>
        </p:txBody>
      </p:sp>
      <p:sp>
        <p:nvSpPr>
          <p:cNvPr id="5" name="Shape 247"/>
          <p:cNvSpPr txBox="1"/>
          <p:nvPr/>
        </p:nvSpPr>
        <p:spPr>
          <a:xfrm>
            <a:off x="310551" y="2743200"/>
            <a:ext cx="8626414" cy="172528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000" b="1" dirty="0">
                <a:solidFill>
                  <a:schemeClr val="dk2"/>
                </a:solidFill>
                <a:latin typeface="Calibri"/>
                <a:ea typeface="Calibri"/>
                <a:cs typeface="Calibri"/>
                <a:sym typeface="Calibri"/>
              </a:rPr>
              <a:t>&lt;form&gt;</a:t>
            </a:r>
            <a:endParaRPr sz="2000" b="1" dirty="0">
              <a:solidFill>
                <a:schemeClr val="dk2"/>
              </a:solidFill>
              <a:latin typeface="Calibri"/>
              <a:ea typeface="Calibri"/>
              <a:cs typeface="Calibri"/>
              <a:sym typeface="Calibri"/>
            </a:endParaRPr>
          </a:p>
          <a:p>
            <a:pPr marL="914400" lvl="0">
              <a:spcBef>
                <a:spcPts val="500"/>
              </a:spcBef>
            </a:pPr>
            <a:r>
              <a:rPr lang="en" sz="2000" b="1" dirty="0">
                <a:solidFill>
                  <a:schemeClr val="dk1"/>
                </a:solidFill>
                <a:latin typeface="Calibri"/>
                <a:ea typeface="Calibri"/>
                <a:cs typeface="Calibri"/>
                <a:sym typeface="Calibri"/>
              </a:rPr>
              <a:t>	</a:t>
            </a:r>
            <a:r>
              <a:rPr lang="en" sz="2000" b="1" dirty="0" smtClean="0">
                <a:solidFill>
                  <a:schemeClr val="accent1">
                    <a:lumMod val="50000"/>
                  </a:schemeClr>
                </a:solidFill>
                <a:latin typeface="Calibri"/>
                <a:ea typeface="Calibri"/>
                <a:cs typeface="Calibri"/>
                <a:sym typeface="Calibri"/>
              </a:rPr>
              <a:t>&lt;label </a:t>
            </a:r>
            <a:r>
              <a:rPr lang="en" sz="2000" b="1" dirty="0" smtClean="0">
                <a:solidFill>
                  <a:schemeClr val="accent3">
                    <a:lumMod val="50000"/>
                  </a:schemeClr>
                </a:solidFill>
                <a:latin typeface="Calibri"/>
                <a:ea typeface="Calibri"/>
                <a:cs typeface="Calibri"/>
                <a:sym typeface="Calibri"/>
              </a:rPr>
              <a:t>for</a:t>
            </a:r>
            <a:r>
              <a:rPr lang="en" sz="2000" b="1" dirty="0" smtClean="0">
                <a:solidFill>
                  <a:schemeClr val="tx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email</a:t>
            </a:r>
            <a:r>
              <a:rPr lang="en" sz="2000" b="1" dirty="0" smtClean="0">
                <a:solidFill>
                  <a:schemeClr val="tx1"/>
                </a:solidFill>
                <a:latin typeface="Calibri"/>
                <a:ea typeface="Calibri"/>
                <a:cs typeface="Calibri"/>
                <a:sym typeface="Calibri"/>
              </a:rPr>
              <a:t>”&gt;</a:t>
            </a:r>
            <a:r>
              <a:rPr lang="en" sz="2000" b="1" dirty="0" smtClean="0">
                <a:solidFill>
                  <a:schemeClr val="accent1">
                    <a:lumMod val="50000"/>
                  </a:schemeClr>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Your e-mail address</a:t>
            </a:r>
            <a:r>
              <a:rPr lang="en" sz="2000" b="1" dirty="0" smtClean="0">
                <a:solidFill>
                  <a:schemeClr val="dk2"/>
                </a:solidFill>
                <a:latin typeface="Calibri"/>
                <a:ea typeface="Calibri"/>
                <a:cs typeface="Calibri"/>
                <a:sym typeface="Calibri"/>
              </a:rPr>
              <a:t> </a:t>
            </a:r>
            <a:r>
              <a:rPr lang="en" sz="2000" b="1" dirty="0">
                <a:solidFill>
                  <a:schemeClr val="accent1">
                    <a:lumMod val="50000"/>
                  </a:schemeClr>
                </a:solidFill>
                <a:latin typeface="Calibri"/>
                <a:ea typeface="Calibri"/>
                <a:cs typeface="Calibri"/>
                <a:sym typeface="Calibri"/>
              </a:rPr>
              <a:t>&lt;/</a:t>
            </a:r>
            <a:r>
              <a:rPr lang="en" sz="2000" b="1" dirty="0" smtClean="0">
                <a:solidFill>
                  <a:schemeClr val="accent1">
                    <a:lumMod val="50000"/>
                  </a:schemeClr>
                </a:solidFill>
                <a:latin typeface="Calibri"/>
                <a:ea typeface="Calibri"/>
                <a:cs typeface="Calibri"/>
                <a:sym typeface="Calibri"/>
              </a:rPr>
              <a:t>label&gt;</a:t>
            </a:r>
            <a:endParaRPr sz="2000" b="1" dirty="0">
              <a:solidFill>
                <a:schemeClr val="dk2"/>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&lt;input</a:t>
            </a:r>
            <a:r>
              <a:rPr lang="en" sz="2000" b="1" dirty="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type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text</a:t>
            </a:r>
            <a:r>
              <a:rPr lang="en" sz="2000" b="1" dirty="0" smtClean="0">
                <a:solidFill>
                  <a:schemeClr val="dk1"/>
                </a:solidFill>
                <a:latin typeface="Calibri"/>
                <a:ea typeface="Calibri"/>
                <a:cs typeface="Calibri"/>
                <a:sym typeface="Calibri"/>
              </a:rPr>
              <a:t>” </a:t>
            </a:r>
            <a:r>
              <a:rPr lang="en" sz="2000" b="1" dirty="0">
                <a:solidFill>
                  <a:srgbClr val="38761D"/>
                </a:solidFill>
                <a:latin typeface="Calibri"/>
                <a:ea typeface="Calibri"/>
                <a:cs typeface="Calibri"/>
                <a:sym typeface="Calibri"/>
              </a:rPr>
              <a:t>name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email</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placeholder </a:t>
            </a:r>
            <a:r>
              <a:rPr lang="en" sz="2000" b="1" dirty="0" smtClean="0">
                <a:solidFill>
                  <a:schemeClr val="dk1"/>
                </a:solidFill>
                <a:latin typeface="Calibri"/>
                <a:ea typeface="Calibri"/>
                <a:cs typeface="Calibri"/>
                <a:sym typeface="Calibri"/>
              </a:rPr>
              <a:t>=</a:t>
            </a:r>
            <a:r>
              <a:rPr lang="en" sz="2000" b="1" dirty="0" smtClean="0">
                <a:solidFill>
                  <a:schemeClr val="dk1"/>
                </a:solidFill>
                <a:latin typeface="Calibri"/>
                <a:ea typeface="Calibri"/>
                <a:cs typeface="Calibri"/>
                <a:sym typeface="Calibri"/>
                <a:hlinkClick r:id="rId3"/>
              </a:rPr>
              <a:t>“</a:t>
            </a:r>
            <a:r>
              <a:rPr lang="en" sz="2000" b="1" dirty="0" smtClean="0">
                <a:solidFill>
                  <a:schemeClr val="accent6"/>
                </a:solidFill>
                <a:latin typeface="Calibri"/>
                <a:ea typeface="Calibri"/>
                <a:cs typeface="Calibri"/>
                <a:sym typeface="Calibri"/>
                <a:hlinkClick r:id="rId3"/>
              </a:rPr>
              <a:t>email@example.com</a:t>
            </a:r>
            <a:r>
              <a:rPr lang="en" sz="2000" b="1" dirty="0" smtClean="0">
                <a:solidFill>
                  <a:schemeClr val="dk1"/>
                </a:solidFill>
                <a:latin typeface="Calibri"/>
                <a:ea typeface="Calibri"/>
                <a:cs typeface="Calibri"/>
                <a:sym typeface="Calibri"/>
              </a:rPr>
              <a:t>”  </a:t>
            </a:r>
            <a:r>
              <a:rPr lang="en" sz="2000" b="1" dirty="0" smtClean="0">
                <a:solidFill>
                  <a:schemeClr val="accent3">
                    <a:lumMod val="75000"/>
                  </a:schemeClr>
                </a:solidFill>
                <a:latin typeface="Calibri"/>
                <a:ea typeface="Calibri"/>
                <a:cs typeface="Calibri"/>
                <a:sym typeface="Calibri"/>
              </a:rPr>
              <a:t>autofocus</a:t>
            </a:r>
            <a:r>
              <a:rPr lang="en" sz="2000" b="1" dirty="0" smtClean="0">
                <a:solidFill>
                  <a:schemeClr val="dk1"/>
                </a:solidFill>
                <a:latin typeface="Calibri"/>
                <a:ea typeface="Calibri"/>
                <a:cs typeface="Calibri"/>
                <a:sym typeface="Calibri"/>
              </a:rPr>
              <a:t>/&gt;</a:t>
            </a:r>
            <a:endParaRPr sz="2000" b="1" dirty="0">
              <a:solidFill>
                <a:schemeClr val="dk1"/>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2"/>
                </a:solidFill>
                <a:latin typeface="Calibri"/>
                <a:ea typeface="Calibri"/>
                <a:cs typeface="Calibri"/>
                <a:sym typeface="Calibri"/>
              </a:rPr>
              <a:t>&lt;/form&gt;</a:t>
            </a:r>
            <a:endParaRPr sz="20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702153754"/>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HTML5-Forms</a:t>
            </a:r>
            <a:endParaRPr lang="en-US" dirty="0"/>
          </a:p>
        </p:txBody>
      </p:sp>
      <p:sp>
        <p:nvSpPr>
          <p:cNvPr id="4" name="Shape 247"/>
          <p:cNvSpPr txBox="1"/>
          <p:nvPr/>
        </p:nvSpPr>
        <p:spPr>
          <a:xfrm>
            <a:off x="258793" y="1063228"/>
            <a:ext cx="8626414" cy="223206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rtl="0">
              <a:spcBef>
                <a:spcPts val="500"/>
              </a:spcBef>
              <a:spcAft>
                <a:spcPts val="0"/>
              </a:spcAft>
              <a:buNone/>
            </a:pPr>
            <a:r>
              <a:rPr lang="en" sz="2000" b="1" dirty="0">
                <a:solidFill>
                  <a:schemeClr val="dk2"/>
                </a:solidFill>
                <a:latin typeface="Calibri"/>
                <a:ea typeface="Calibri"/>
                <a:cs typeface="Calibri"/>
                <a:sym typeface="Calibri"/>
              </a:rPr>
              <a:t>&lt;</a:t>
            </a:r>
            <a:r>
              <a:rPr lang="en" sz="2000" b="1" dirty="0" smtClean="0">
                <a:solidFill>
                  <a:schemeClr val="dk2"/>
                </a:solidFill>
                <a:latin typeface="Calibri"/>
                <a:ea typeface="Calibri"/>
                <a:cs typeface="Calibri"/>
                <a:sym typeface="Calibri"/>
              </a:rPr>
              <a:t>form </a:t>
            </a:r>
            <a:r>
              <a:rPr lang="en" sz="2000" b="1" dirty="0" smtClean="0">
                <a:solidFill>
                  <a:schemeClr val="accent3">
                    <a:lumMod val="75000"/>
                  </a:schemeClr>
                </a:solidFill>
                <a:latin typeface="Calibri"/>
                <a:ea typeface="Calibri"/>
                <a:cs typeface="Calibri"/>
                <a:sym typeface="Calibri"/>
              </a:rPr>
              <a:t>autocomplete=“off”</a:t>
            </a:r>
            <a:r>
              <a:rPr lang="en" sz="2000" b="1" dirty="0" smtClean="0">
                <a:solidFill>
                  <a:schemeClr val="dk2"/>
                </a:solidFill>
                <a:latin typeface="Calibri"/>
                <a:ea typeface="Calibri"/>
                <a:cs typeface="Calibri"/>
                <a:sym typeface="Calibri"/>
              </a:rPr>
              <a:t>&gt;</a:t>
            </a:r>
            <a:endParaRPr sz="2000" b="1" dirty="0">
              <a:solidFill>
                <a:schemeClr val="dk2"/>
              </a:solidFill>
              <a:latin typeface="Calibri"/>
              <a:ea typeface="Calibri"/>
              <a:cs typeface="Calibri"/>
              <a:sym typeface="Calibri"/>
            </a:endParaRPr>
          </a:p>
          <a:p>
            <a:pPr marL="914400" lvl="0">
              <a:spcBef>
                <a:spcPts val="500"/>
              </a:spcBef>
            </a:pPr>
            <a:r>
              <a:rPr lang="en" sz="2000" b="1" dirty="0">
                <a:solidFill>
                  <a:schemeClr val="dk1"/>
                </a:solidFill>
                <a:latin typeface="Calibri"/>
                <a:ea typeface="Calibri"/>
                <a:cs typeface="Calibri"/>
                <a:sym typeface="Calibri"/>
              </a:rPr>
              <a:t>	</a:t>
            </a:r>
            <a:r>
              <a:rPr lang="en" sz="2000" b="1" dirty="0" smtClean="0">
                <a:solidFill>
                  <a:schemeClr val="accent1">
                    <a:lumMod val="50000"/>
                  </a:schemeClr>
                </a:solidFill>
                <a:latin typeface="Calibri"/>
                <a:ea typeface="Calibri"/>
                <a:cs typeface="Calibri"/>
                <a:sym typeface="Calibri"/>
              </a:rPr>
              <a:t>&lt;label </a:t>
            </a:r>
            <a:r>
              <a:rPr lang="en" sz="2000" b="1" dirty="0" smtClean="0">
                <a:solidFill>
                  <a:schemeClr val="accent3">
                    <a:lumMod val="50000"/>
                  </a:schemeClr>
                </a:solidFill>
                <a:latin typeface="Calibri"/>
                <a:ea typeface="Calibri"/>
                <a:cs typeface="Calibri"/>
                <a:sym typeface="Calibri"/>
              </a:rPr>
              <a:t>for</a:t>
            </a:r>
            <a:r>
              <a:rPr lang="en" sz="2000" b="1" dirty="0" smtClean="0">
                <a:solidFill>
                  <a:schemeClr val="tx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email</a:t>
            </a:r>
            <a:r>
              <a:rPr lang="en" sz="2000" b="1" dirty="0" smtClean="0">
                <a:solidFill>
                  <a:schemeClr val="tx1"/>
                </a:solidFill>
                <a:latin typeface="Calibri"/>
                <a:ea typeface="Calibri"/>
                <a:cs typeface="Calibri"/>
                <a:sym typeface="Calibri"/>
              </a:rPr>
              <a:t>”&gt;</a:t>
            </a:r>
            <a:r>
              <a:rPr lang="en" sz="2000" b="1" dirty="0" smtClean="0">
                <a:solidFill>
                  <a:schemeClr val="accent1">
                    <a:lumMod val="50000"/>
                  </a:schemeClr>
                </a:solidFill>
                <a:latin typeface="Calibri"/>
                <a:ea typeface="Calibri"/>
                <a:cs typeface="Calibri"/>
                <a:sym typeface="Calibri"/>
              </a:rPr>
              <a:t> </a:t>
            </a:r>
            <a:r>
              <a:rPr lang="en" sz="2000" b="1" dirty="0" smtClean="0">
                <a:solidFill>
                  <a:schemeClr val="dk1"/>
                </a:solidFill>
                <a:latin typeface="Calibri"/>
                <a:ea typeface="Calibri"/>
                <a:cs typeface="Calibri"/>
                <a:sym typeface="Calibri"/>
              </a:rPr>
              <a:t>Your e-mail address</a:t>
            </a:r>
            <a:r>
              <a:rPr lang="en" sz="2000" b="1" dirty="0" smtClean="0">
                <a:solidFill>
                  <a:schemeClr val="dk2"/>
                </a:solidFill>
                <a:latin typeface="Calibri"/>
                <a:ea typeface="Calibri"/>
                <a:cs typeface="Calibri"/>
                <a:sym typeface="Calibri"/>
              </a:rPr>
              <a:t> </a:t>
            </a:r>
            <a:r>
              <a:rPr lang="en" sz="2000" b="1" dirty="0">
                <a:solidFill>
                  <a:schemeClr val="accent1">
                    <a:lumMod val="50000"/>
                  </a:schemeClr>
                </a:solidFill>
                <a:latin typeface="Calibri"/>
                <a:ea typeface="Calibri"/>
                <a:cs typeface="Calibri"/>
                <a:sym typeface="Calibri"/>
              </a:rPr>
              <a:t>&lt;/</a:t>
            </a:r>
            <a:r>
              <a:rPr lang="en" sz="2000" b="1" dirty="0" smtClean="0">
                <a:solidFill>
                  <a:schemeClr val="accent1">
                    <a:lumMod val="50000"/>
                  </a:schemeClr>
                </a:solidFill>
                <a:latin typeface="Calibri"/>
                <a:ea typeface="Calibri"/>
                <a:cs typeface="Calibri"/>
                <a:sym typeface="Calibri"/>
              </a:rPr>
              <a:t>label&gt;</a:t>
            </a:r>
            <a:endParaRPr sz="2000" b="1" dirty="0">
              <a:solidFill>
                <a:schemeClr val="dk2"/>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&lt;input</a:t>
            </a:r>
            <a:r>
              <a:rPr lang="en" sz="2000" b="1" dirty="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type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text</a:t>
            </a:r>
            <a:r>
              <a:rPr lang="en" sz="2000" b="1" dirty="0" smtClean="0">
                <a:solidFill>
                  <a:schemeClr val="dk1"/>
                </a:solidFill>
                <a:latin typeface="Calibri"/>
                <a:ea typeface="Calibri"/>
                <a:cs typeface="Calibri"/>
                <a:sym typeface="Calibri"/>
              </a:rPr>
              <a:t>” </a:t>
            </a:r>
            <a:r>
              <a:rPr lang="en" sz="2000" b="1" dirty="0">
                <a:solidFill>
                  <a:srgbClr val="38761D"/>
                </a:solidFill>
                <a:latin typeface="Calibri"/>
                <a:ea typeface="Calibri"/>
                <a:cs typeface="Calibri"/>
                <a:sym typeface="Calibri"/>
              </a:rPr>
              <a:t>name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email</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required</a:t>
            </a:r>
            <a:r>
              <a:rPr lang="en" sz="2000" b="1" dirty="0" smtClean="0">
                <a:solidFill>
                  <a:schemeClr val="dk1"/>
                </a:solidFill>
                <a:latin typeface="Calibri"/>
                <a:ea typeface="Calibri"/>
                <a:cs typeface="Calibri"/>
                <a:sym typeface="Calibri"/>
              </a:rPr>
              <a:t>/&gt;</a:t>
            </a:r>
          </a:p>
          <a:p>
            <a:pPr marL="914400">
              <a:spcBef>
                <a:spcPts val="500"/>
              </a:spcBef>
            </a:pPr>
            <a:r>
              <a:rPr lang="en" sz="2000" b="1" dirty="0">
                <a:solidFill>
                  <a:schemeClr val="dk1"/>
                </a:solidFill>
                <a:latin typeface="Calibri"/>
                <a:ea typeface="Calibri"/>
                <a:cs typeface="Calibri"/>
                <a:sym typeface="Calibri"/>
              </a:rPr>
              <a:t>	</a:t>
            </a:r>
            <a:r>
              <a:rPr lang="en" sz="2000" b="1" dirty="0">
                <a:solidFill>
                  <a:schemeClr val="dk2"/>
                </a:solidFill>
                <a:latin typeface="Calibri"/>
                <a:ea typeface="Calibri"/>
                <a:cs typeface="Calibri"/>
                <a:sym typeface="Calibri"/>
              </a:rPr>
              <a:t>&lt;input</a:t>
            </a:r>
            <a:r>
              <a:rPr lang="en" sz="2000" b="1" dirty="0">
                <a:solidFill>
                  <a:schemeClr val="dk1"/>
                </a:solidFill>
                <a:latin typeface="Calibri"/>
                <a:ea typeface="Calibri"/>
                <a:cs typeface="Calibri"/>
                <a:sym typeface="Calibri"/>
              </a:rPr>
              <a:t> </a:t>
            </a:r>
            <a:r>
              <a:rPr lang="en" sz="2000" b="1" dirty="0">
                <a:solidFill>
                  <a:srgbClr val="38761D"/>
                </a:solidFill>
                <a:latin typeface="Calibri"/>
                <a:ea typeface="Calibri"/>
                <a:cs typeface="Calibri"/>
                <a:sym typeface="Calibri"/>
              </a:rPr>
              <a:t>type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submit</a:t>
            </a:r>
            <a:r>
              <a:rPr lang="en" sz="2000" b="1" dirty="0" smtClean="0">
                <a:solidFill>
                  <a:schemeClr val="dk1"/>
                </a:solidFill>
                <a:latin typeface="Calibri"/>
                <a:ea typeface="Calibri"/>
                <a:cs typeface="Calibri"/>
                <a:sym typeface="Calibri"/>
              </a:rPr>
              <a:t>” </a:t>
            </a:r>
            <a:r>
              <a:rPr lang="en" sz="2000" b="1" dirty="0" smtClean="0">
                <a:solidFill>
                  <a:srgbClr val="38761D"/>
                </a:solidFill>
                <a:latin typeface="Calibri"/>
                <a:ea typeface="Calibri"/>
                <a:cs typeface="Calibri"/>
                <a:sym typeface="Calibri"/>
              </a:rPr>
              <a:t>value</a:t>
            </a:r>
            <a:r>
              <a:rPr lang="en" sz="2000" b="1" dirty="0" smtClean="0">
                <a:solidFill>
                  <a:schemeClr val="dk1"/>
                </a:solidFill>
                <a:latin typeface="Calibri"/>
                <a:ea typeface="Calibri"/>
                <a:cs typeface="Calibri"/>
                <a:sym typeface="Calibri"/>
              </a:rPr>
              <a:t>=”</a:t>
            </a:r>
            <a:r>
              <a:rPr lang="en" sz="2000" b="1" dirty="0" smtClean="0">
                <a:solidFill>
                  <a:schemeClr val="accent6"/>
                </a:solidFill>
                <a:latin typeface="Calibri"/>
                <a:ea typeface="Calibri"/>
                <a:cs typeface="Calibri"/>
                <a:sym typeface="Calibri"/>
              </a:rPr>
              <a:t>Submit</a:t>
            </a:r>
            <a:r>
              <a:rPr lang="en" sz="2000" b="1" dirty="0" smtClean="0">
                <a:solidFill>
                  <a:schemeClr val="dk1"/>
                </a:solidFill>
                <a:latin typeface="Calibri"/>
                <a:ea typeface="Calibri"/>
                <a:cs typeface="Calibri"/>
                <a:sym typeface="Calibri"/>
              </a:rPr>
              <a:t>”/&gt;</a:t>
            </a:r>
            <a:endParaRPr sz="2000" b="1" dirty="0">
              <a:solidFill>
                <a:schemeClr val="dk1"/>
              </a:solidFill>
              <a:latin typeface="Calibri"/>
              <a:ea typeface="Calibri"/>
              <a:cs typeface="Calibri"/>
              <a:sym typeface="Calibri"/>
            </a:endParaRPr>
          </a:p>
          <a:p>
            <a:pPr marL="914400" lvl="0" indent="0" rtl="0">
              <a:spcBef>
                <a:spcPts val="500"/>
              </a:spcBef>
              <a:spcAft>
                <a:spcPts val="0"/>
              </a:spcAft>
              <a:buNone/>
            </a:pPr>
            <a:r>
              <a:rPr lang="en" sz="2000" b="1" dirty="0">
                <a:solidFill>
                  <a:schemeClr val="dk2"/>
                </a:solidFill>
                <a:latin typeface="Calibri"/>
                <a:ea typeface="Calibri"/>
                <a:cs typeface="Calibri"/>
                <a:sym typeface="Calibri"/>
              </a:rPr>
              <a:t>&lt;/form&gt;</a:t>
            </a:r>
            <a:endParaRPr sz="2000" b="1"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1577163551"/>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HTML5- Search Box</a:t>
            </a:r>
            <a:endParaRPr lang="en-US" dirty="0"/>
          </a:p>
        </p:txBody>
      </p:sp>
      <p:sp>
        <p:nvSpPr>
          <p:cNvPr id="4" name="Rectangle 3"/>
          <p:cNvSpPr/>
          <p:nvPr/>
        </p:nvSpPr>
        <p:spPr>
          <a:xfrm>
            <a:off x="-1000664" y="1063228"/>
            <a:ext cx="10144664" cy="523220"/>
          </a:xfrm>
          <a:prstGeom prst="rect">
            <a:avLst/>
          </a:prstGeom>
        </p:spPr>
        <p:txBody>
          <a:bodyPr wrap="square">
            <a:spAutoFit/>
          </a:bodyPr>
          <a:lstStyle/>
          <a:p>
            <a:pPr marL="914400" lvl="0">
              <a:spcBef>
                <a:spcPts val="500"/>
              </a:spcBef>
            </a:pPr>
            <a:r>
              <a:rPr lang="en" sz="2800" b="1" dirty="0">
                <a:solidFill>
                  <a:schemeClr val="dk2"/>
                </a:solidFill>
                <a:latin typeface="Calibri"/>
                <a:ea typeface="Calibri"/>
                <a:cs typeface="Calibri"/>
                <a:sym typeface="Calibri"/>
              </a:rPr>
              <a:t>&lt;input</a:t>
            </a:r>
            <a:r>
              <a:rPr lang="en" sz="2800" b="1" dirty="0">
                <a:solidFill>
                  <a:schemeClr val="dk1"/>
                </a:solidFill>
                <a:latin typeface="Calibri"/>
                <a:ea typeface="Calibri"/>
                <a:cs typeface="Calibri"/>
                <a:sym typeface="Calibri"/>
              </a:rPr>
              <a:t> </a:t>
            </a:r>
            <a:r>
              <a:rPr lang="en" sz="2800" b="1" dirty="0" smtClean="0">
                <a:solidFill>
                  <a:srgbClr val="38761D"/>
                </a:solidFill>
                <a:latin typeface="Calibri"/>
                <a:ea typeface="Calibri"/>
                <a:cs typeface="Calibri"/>
                <a:sym typeface="Calibri"/>
              </a:rPr>
              <a:t>id</a:t>
            </a:r>
            <a:r>
              <a:rPr lang="en" sz="2800" b="1" dirty="0" smtClean="0">
                <a:solidFill>
                  <a:schemeClr val="dk1"/>
                </a:solidFill>
                <a:latin typeface="Calibri"/>
                <a:ea typeface="Calibri"/>
                <a:cs typeface="Calibri"/>
                <a:sym typeface="Calibri"/>
              </a:rPr>
              <a:t>=”</a:t>
            </a:r>
            <a:r>
              <a:rPr lang="en" sz="2800" b="1" dirty="0" smtClean="0">
                <a:solidFill>
                  <a:schemeClr val="accent6"/>
                </a:solidFill>
                <a:latin typeface="Calibri"/>
                <a:ea typeface="Calibri"/>
                <a:cs typeface="Calibri"/>
                <a:sym typeface="Calibri"/>
              </a:rPr>
              <a:t>mysearch</a:t>
            </a:r>
            <a:r>
              <a:rPr lang="en" sz="2800" b="1" dirty="0" smtClean="0">
                <a:solidFill>
                  <a:schemeClr val="dk1"/>
                </a:solidFill>
                <a:latin typeface="Calibri"/>
                <a:ea typeface="Calibri"/>
                <a:cs typeface="Calibri"/>
                <a:sym typeface="Calibri"/>
              </a:rPr>
              <a:t>” </a:t>
            </a:r>
            <a:r>
              <a:rPr lang="en" sz="2800" b="1" dirty="0">
                <a:solidFill>
                  <a:srgbClr val="38761D"/>
                </a:solidFill>
                <a:latin typeface="Calibri"/>
                <a:ea typeface="Calibri"/>
                <a:cs typeface="Calibri"/>
                <a:sym typeface="Calibri"/>
              </a:rPr>
              <a:t>name</a:t>
            </a:r>
            <a:r>
              <a:rPr lang="en" sz="2800" b="1" dirty="0" smtClean="0">
                <a:solidFill>
                  <a:schemeClr val="dk1"/>
                </a:solidFill>
                <a:latin typeface="Calibri"/>
                <a:ea typeface="Calibri"/>
                <a:cs typeface="Calibri"/>
                <a:sym typeface="Calibri"/>
              </a:rPr>
              <a:t>=”</a:t>
            </a:r>
            <a:r>
              <a:rPr lang="en" sz="2800" b="1" dirty="0" smtClean="0">
                <a:solidFill>
                  <a:schemeClr val="accent6"/>
                </a:solidFill>
                <a:latin typeface="Calibri"/>
                <a:ea typeface="Calibri"/>
                <a:cs typeface="Calibri"/>
                <a:sym typeface="Calibri"/>
              </a:rPr>
              <a:t>searchItem</a:t>
            </a:r>
            <a:r>
              <a:rPr lang="en" sz="2800" b="1" dirty="0" smtClean="0">
                <a:solidFill>
                  <a:schemeClr val="dk1"/>
                </a:solidFill>
                <a:latin typeface="Calibri"/>
                <a:ea typeface="Calibri"/>
                <a:cs typeface="Calibri"/>
                <a:sym typeface="Calibri"/>
              </a:rPr>
              <a:t>”  </a:t>
            </a:r>
            <a:r>
              <a:rPr lang="en" sz="2800" b="1" dirty="0" smtClean="0">
                <a:solidFill>
                  <a:srgbClr val="38761D"/>
                </a:solidFill>
                <a:latin typeface="Calibri"/>
                <a:ea typeface="Calibri"/>
                <a:cs typeface="Calibri"/>
                <a:sym typeface="Calibri"/>
              </a:rPr>
              <a:t>type=“</a:t>
            </a:r>
            <a:r>
              <a:rPr lang="en" sz="2800" b="1" dirty="0" smtClean="0">
                <a:solidFill>
                  <a:schemeClr val="accent6"/>
                </a:solidFill>
                <a:latin typeface="Calibri"/>
                <a:ea typeface="Calibri"/>
                <a:cs typeface="Calibri"/>
                <a:sym typeface="Calibri"/>
              </a:rPr>
              <a:t>search</a:t>
            </a:r>
            <a:r>
              <a:rPr lang="en" sz="2800" b="1" dirty="0" smtClean="0">
                <a:solidFill>
                  <a:srgbClr val="38761D"/>
                </a:solidFill>
                <a:latin typeface="Calibri"/>
                <a:ea typeface="Calibri"/>
                <a:cs typeface="Calibri"/>
                <a:sym typeface="Calibri"/>
              </a:rPr>
              <a:t>”</a:t>
            </a:r>
            <a:r>
              <a:rPr lang="en" sz="2800" b="1" dirty="0" smtClean="0">
                <a:solidFill>
                  <a:schemeClr val="dk1"/>
                </a:solidFill>
                <a:latin typeface="Calibri"/>
                <a:ea typeface="Calibri"/>
                <a:cs typeface="Calibri"/>
                <a:sym typeface="Calibri"/>
              </a:rPr>
              <a:t>/&gt;</a:t>
            </a:r>
            <a:endParaRPr lang="en" sz="2800" b="1" dirty="0">
              <a:solidFill>
                <a:schemeClr val="dk1"/>
              </a:solidFill>
              <a:latin typeface="Calibri"/>
              <a:ea typeface="Calibri"/>
              <a:cs typeface="Calibri"/>
              <a:sym typeface="Calibri"/>
            </a:endParaRPr>
          </a:p>
        </p:txBody>
      </p:sp>
      <p:sp>
        <p:nvSpPr>
          <p:cNvPr id="5" name="Rectangle 4"/>
          <p:cNvSpPr/>
          <p:nvPr/>
        </p:nvSpPr>
        <p:spPr>
          <a:xfrm>
            <a:off x="-1000664" y="2182088"/>
            <a:ext cx="10144664" cy="2503249"/>
          </a:xfrm>
          <a:prstGeom prst="rect">
            <a:avLst/>
          </a:prstGeom>
        </p:spPr>
        <p:txBody>
          <a:bodyPr wrap="square">
            <a:spAutoFit/>
          </a:bodyPr>
          <a:lstStyle/>
          <a:p>
            <a:pPr marL="914400" lvl="0">
              <a:spcBef>
                <a:spcPts val="500"/>
              </a:spcBef>
            </a:pPr>
            <a:r>
              <a:rPr lang="en" sz="2800" b="1" dirty="0">
                <a:solidFill>
                  <a:schemeClr val="dk2"/>
                </a:solidFill>
                <a:latin typeface="Calibri"/>
                <a:ea typeface="Calibri"/>
                <a:cs typeface="Calibri"/>
                <a:sym typeface="Calibri"/>
              </a:rPr>
              <a:t>&lt;input</a:t>
            </a:r>
            <a:r>
              <a:rPr lang="en" sz="2800" b="1" dirty="0">
                <a:solidFill>
                  <a:schemeClr val="dk1"/>
                </a:solidFill>
                <a:latin typeface="Calibri"/>
                <a:ea typeface="Calibri"/>
                <a:cs typeface="Calibri"/>
                <a:sym typeface="Calibri"/>
              </a:rPr>
              <a:t> </a:t>
            </a:r>
            <a:r>
              <a:rPr lang="en" sz="2800" b="1" dirty="0" smtClean="0">
                <a:solidFill>
                  <a:srgbClr val="38761D"/>
                </a:solidFill>
                <a:latin typeface="Calibri"/>
                <a:ea typeface="Calibri"/>
                <a:cs typeface="Calibri"/>
                <a:sym typeface="Calibri"/>
              </a:rPr>
              <a:t>id</a:t>
            </a:r>
            <a:r>
              <a:rPr lang="en" sz="2800" b="1" dirty="0" smtClean="0">
                <a:solidFill>
                  <a:schemeClr val="dk1"/>
                </a:solidFill>
                <a:latin typeface="Calibri"/>
                <a:ea typeface="Calibri"/>
                <a:cs typeface="Calibri"/>
                <a:sym typeface="Calibri"/>
              </a:rPr>
              <a:t>=”</a:t>
            </a:r>
            <a:r>
              <a:rPr lang="en" sz="2800" b="1" dirty="0" smtClean="0">
                <a:solidFill>
                  <a:schemeClr val="accent6"/>
                </a:solidFill>
                <a:latin typeface="Calibri"/>
                <a:ea typeface="Calibri"/>
                <a:cs typeface="Calibri"/>
                <a:sym typeface="Calibri"/>
              </a:rPr>
              <a:t>car</a:t>
            </a:r>
            <a:r>
              <a:rPr lang="en" sz="2800" b="1" dirty="0" smtClean="0">
                <a:solidFill>
                  <a:schemeClr val="dk1"/>
                </a:solidFill>
                <a:latin typeface="Calibri"/>
                <a:ea typeface="Calibri"/>
                <a:cs typeface="Calibri"/>
                <a:sym typeface="Calibri"/>
              </a:rPr>
              <a:t>” </a:t>
            </a:r>
            <a:r>
              <a:rPr lang="en" sz="2800" b="1" dirty="0" smtClean="0">
                <a:solidFill>
                  <a:srgbClr val="38761D"/>
                </a:solidFill>
                <a:latin typeface="Calibri"/>
                <a:ea typeface="Calibri"/>
                <a:cs typeface="Calibri"/>
                <a:sym typeface="Calibri"/>
              </a:rPr>
              <a:t>type</a:t>
            </a:r>
            <a:r>
              <a:rPr lang="en" sz="2800" b="1" dirty="0" smtClean="0">
                <a:solidFill>
                  <a:schemeClr val="dk1"/>
                </a:solidFill>
                <a:latin typeface="Calibri"/>
                <a:ea typeface="Calibri"/>
                <a:cs typeface="Calibri"/>
                <a:sym typeface="Calibri"/>
              </a:rPr>
              <a:t>=”</a:t>
            </a:r>
            <a:r>
              <a:rPr lang="en" sz="2800" b="1" dirty="0" smtClean="0">
                <a:solidFill>
                  <a:schemeClr val="accent6"/>
                </a:solidFill>
                <a:latin typeface="Calibri"/>
                <a:ea typeface="Calibri"/>
                <a:cs typeface="Calibri"/>
                <a:sym typeface="Calibri"/>
              </a:rPr>
              <a:t>text</a:t>
            </a:r>
            <a:r>
              <a:rPr lang="en" sz="2800" b="1" dirty="0" smtClean="0">
                <a:solidFill>
                  <a:schemeClr val="dk1"/>
                </a:solidFill>
                <a:latin typeface="Calibri"/>
                <a:ea typeface="Calibri"/>
                <a:cs typeface="Calibri"/>
                <a:sym typeface="Calibri"/>
              </a:rPr>
              <a:t>”  </a:t>
            </a:r>
            <a:r>
              <a:rPr lang="en" sz="2800" b="1" dirty="0" smtClean="0">
                <a:solidFill>
                  <a:srgbClr val="38761D"/>
                </a:solidFill>
                <a:latin typeface="Calibri"/>
                <a:ea typeface="Calibri"/>
                <a:cs typeface="Calibri"/>
                <a:sym typeface="Calibri"/>
              </a:rPr>
              <a:t>list=“</a:t>
            </a:r>
            <a:r>
              <a:rPr lang="en" sz="2800" b="1" dirty="0" smtClean="0">
                <a:solidFill>
                  <a:schemeClr val="accent6"/>
                </a:solidFill>
                <a:latin typeface="Calibri"/>
                <a:ea typeface="Calibri"/>
                <a:cs typeface="Calibri"/>
                <a:sym typeface="Calibri"/>
              </a:rPr>
              <a:t>colors</a:t>
            </a:r>
            <a:r>
              <a:rPr lang="en" sz="2800" b="1" dirty="0" smtClean="0">
                <a:solidFill>
                  <a:srgbClr val="38761D"/>
                </a:solidFill>
                <a:latin typeface="Calibri"/>
                <a:ea typeface="Calibri"/>
                <a:cs typeface="Calibri"/>
                <a:sym typeface="Calibri"/>
              </a:rPr>
              <a:t>”</a:t>
            </a:r>
            <a:r>
              <a:rPr lang="en" sz="2800" b="1" dirty="0" smtClean="0">
                <a:solidFill>
                  <a:schemeClr val="dk1"/>
                </a:solidFill>
                <a:latin typeface="Calibri"/>
                <a:ea typeface="Calibri"/>
                <a:cs typeface="Calibri"/>
                <a:sym typeface="Calibri"/>
              </a:rPr>
              <a:t>/&gt;</a:t>
            </a:r>
          </a:p>
          <a:p>
            <a:pPr marL="914400" lvl="0">
              <a:spcBef>
                <a:spcPts val="500"/>
              </a:spcBef>
            </a:pPr>
            <a:r>
              <a:rPr lang="en" sz="2800" b="1" dirty="0" smtClean="0">
                <a:solidFill>
                  <a:schemeClr val="bg2">
                    <a:lumMod val="50000"/>
                  </a:schemeClr>
                </a:solidFill>
                <a:latin typeface="Calibri"/>
                <a:ea typeface="Calibri"/>
                <a:cs typeface="Calibri"/>
                <a:sym typeface="Calibri"/>
              </a:rPr>
              <a:t>&lt;datalist </a:t>
            </a:r>
            <a:r>
              <a:rPr lang="en" sz="2800" b="1" dirty="0" smtClean="0">
                <a:solidFill>
                  <a:schemeClr val="accent3">
                    <a:lumMod val="75000"/>
                  </a:schemeClr>
                </a:solidFill>
                <a:latin typeface="Calibri"/>
                <a:ea typeface="Calibri"/>
                <a:cs typeface="Calibri"/>
                <a:sym typeface="Calibri"/>
              </a:rPr>
              <a:t>id</a:t>
            </a:r>
            <a:r>
              <a:rPr lang="en" sz="2800" b="1" dirty="0" smtClean="0">
                <a:solidFill>
                  <a:schemeClr val="dk1"/>
                </a:solidFill>
                <a:latin typeface="Calibri"/>
                <a:ea typeface="Calibri"/>
                <a:cs typeface="Calibri"/>
                <a:sym typeface="Calibri"/>
              </a:rPr>
              <a:t>=“</a:t>
            </a:r>
            <a:r>
              <a:rPr lang="en" sz="2800" b="1" dirty="0" smtClean="0">
                <a:solidFill>
                  <a:schemeClr val="accent6"/>
                </a:solidFill>
                <a:latin typeface="Calibri"/>
                <a:ea typeface="Calibri"/>
                <a:cs typeface="Calibri"/>
                <a:sym typeface="Calibri"/>
              </a:rPr>
              <a:t>colors</a:t>
            </a:r>
            <a:r>
              <a:rPr lang="en" sz="2800" b="1" dirty="0" smtClean="0">
                <a:solidFill>
                  <a:schemeClr val="dk1"/>
                </a:solidFill>
                <a:latin typeface="Calibri"/>
                <a:ea typeface="Calibri"/>
                <a:cs typeface="Calibri"/>
                <a:sym typeface="Calibri"/>
              </a:rPr>
              <a:t>”&gt;</a:t>
            </a:r>
          </a:p>
          <a:p>
            <a:pPr marL="914400" lvl="0">
              <a:spcBef>
                <a:spcPts val="500"/>
              </a:spcBef>
            </a:pPr>
            <a:r>
              <a:rPr lang="en" sz="2800" dirty="0" smtClean="0">
                <a:solidFill>
                  <a:schemeClr val="dk1"/>
                </a:solidFill>
                <a:latin typeface="Calibri"/>
                <a:ea typeface="Calibri"/>
                <a:cs typeface="Calibri"/>
                <a:sym typeface="Calibri"/>
              </a:rPr>
              <a:t>&lt;</a:t>
            </a:r>
            <a:r>
              <a:rPr lang="en" sz="2800" dirty="0" smtClean="0">
                <a:solidFill>
                  <a:schemeClr val="bg2">
                    <a:lumMod val="75000"/>
                  </a:schemeClr>
                </a:solidFill>
                <a:latin typeface="Calibri"/>
                <a:ea typeface="Calibri"/>
                <a:cs typeface="Calibri"/>
                <a:sym typeface="Calibri"/>
              </a:rPr>
              <a:t>option</a:t>
            </a:r>
            <a:r>
              <a:rPr lang="en" sz="2800" dirty="0" smtClean="0">
                <a:solidFill>
                  <a:schemeClr val="dk1"/>
                </a:solidFill>
                <a:latin typeface="Calibri"/>
                <a:ea typeface="Calibri"/>
                <a:cs typeface="Calibri"/>
                <a:sym typeface="Calibri"/>
              </a:rPr>
              <a:t> </a:t>
            </a:r>
            <a:r>
              <a:rPr lang="en" sz="2800" dirty="0" smtClean="0">
                <a:solidFill>
                  <a:schemeClr val="accent3">
                    <a:lumMod val="75000"/>
                  </a:schemeClr>
                </a:solidFill>
                <a:latin typeface="Calibri"/>
                <a:ea typeface="Calibri"/>
                <a:cs typeface="Calibri"/>
                <a:sym typeface="Calibri"/>
              </a:rPr>
              <a:t>value</a:t>
            </a:r>
            <a:r>
              <a:rPr lang="en" sz="2800" dirty="0" smtClean="0">
                <a:solidFill>
                  <a:schemeClr val="dk1"/>
                </a:solidFill>
                <a:latin typeface="Calibri"/>
                <a:ea typeface="Calibri"/>
                <a:cs typeface="Calibri"/>
                <a:sym typeface="Calibri"/>
              </a:rPr>
              <a:t>=“</a:t>
            </a:r>
            <a:r>
              <a:rPr lang="en" sz="2800" dirty="0" smtClean="0">
                <a:solidFill>
                  <a:schemeClr val="accent6"/>
                </a:solidFill>
                <a:latin typeface="Calibri"/>
                <a:ea typeface="Calibri"/>
                <a:cs typeface="Calibri"/>
                <a:sym typeface="Calibri"/>
              </a:rPr>
              <a:t>Red</a:t>
            </a:r>
            <a:r>
              <a:rPr lang="en" sz="2800" dirty="0" smtClean="0">
                <a:solidFill>
                  <a:schemeClr val="dk1"/>
                </a:solidFill>
                <a:latin typeface="Calibri"/>
                <a:ea typeface="Calibri"/>
                <a:cs typeface="Calibri"/>
                <a:sym typeface="Calibri"/>
              </a:rPr>
              <a:t>”&gt;</a:t>
            </a:r>
          </a:p>
          <a:p>
            <a:pPr marL="914400" lvl="0">
              <a:spcBef>
                <a:spcPts val="500"/>
              </a:spcBef>
            </a:pPr>
            <a:r>
              <a:rPr lang="en" sz="2800" dirty="0" smtClean="0">
                <a:solidFill>
                  <a:schemeClr val="dk1"/>
                </a:solidFill>
                <a:latin typeface="Calibri"/>
                <a:ea typeface="Calibri"/>
                <a:cs typeface="Calibri"/>
                <a:sym typeface="Calibri"/>
              </a:rPr>
              <a:t>&lt;</a:t>
            </a:r>
            <a:r>
              <a:rPr lang="en" sz="2800" dirty="0" smtClean="0">
                <a:solidFill>
                  <a:schemeClr val="bg2">
                    <a:lumMod val="75000"/>
                  </a:schemeClr>
                </a:solidFill>
                <a:latin typeface="Calibri"/>
                <a:ea typeface="Calibri"/>
                <a:cs typeface="Calibri"/>
                <a:sym typeface="Calibri"/>
              </a:rPr>
              <a:t>option</a:t>
            </a:r>
            <a:r>
              <a:rPr lang="en" sz="2800" dirty="0" smtClean="0">
                <a:solidFill>
                  <a:schemeClr val="dk1"/>
                </a:solidFill>
                <a:latin typeface="Calibri"/>
                <a:ea typeface="Calibri"/>
                <a:cs typeface="Calibri"/>
                <a:sym typeface="Calibri"/>
              </a:rPr>
              <a:t> </a:t>
            </a:r>
            <a:r>
              <a:rPr lang="en" sz="2800" dirty="0" smtClean="0">
                <a:solidFill>
                  <a:schemeClr val="accent3">
                    <a:lumMod val="75000"/>
                  </a:schemeClr>
                </a:solidFill>
                <a:latin typeface="Calibri"/>
                <a:ea typeface="Calibri"/>
                <a:cs typeface="Calibri"/>
                <a:sym typeface="Calibri"/>
              </a:rPr>
              <a:t>value</a:t>
            </a:r>
            <a:r>
              <a:rPr lang="en" sz="2800" dirty="0" smtClean="0">
                <a:solidFill>
                  <a:schemeClr val="dk1"/>
                </a:solidFill>
                <a:latin typeface="Calibri"/>
                <a:ea typeface="Calibri"/>
                <a:cs typeface="Calibri"/>
                <a:sym typeface="Calibri"/>
              </a:rPr>
              <a:t>=“</a:t>
            </a:r>
            <a:r>
              <a:rPr lang="en" sz="2800" dirty="0" smtClean="0">
                <a:solidFill>
                  <a:schemeClr val="accent6"/>
                </a:solidFill>
                <a:latin typeface="Calibri"/>
                <a:ea typeface="Calibri"/>
                <a:cs typeface="Calibri"/>
                <a:sym typeface="Calibri"/>
              </a:rPr>
              <a:t>Green</a:t>
            </a:r>
            <a:r>
              <a:rPr lang="en" sz="2800" dirty="0" smtClean="0">
                <a:solidFill>
                  <a:schemeClr val="dk1"/>
                </a:solidFill>
                <a:latin typeface="Calibri"/>
                <a:ea typeface="Calibri"/>
                <a:cs typeface="Calibri"/>
                <a:sym typeface="Calibri"/>
              </a:rPr>
              <a:t>”&gt;</a:t>
            </a:r>
          </a:p>
          <a:p>
            <a:pPr marL="914400" lvl="0">
              <a:spcBef>
                <a:spcPts val="500"/>
              </a:spcBef>
            </a:pPr>
            <a:r>
              <a:rPr lang="en" sz="2800" b="1" dirty="0" smtClean="0">
                <a:solidFill>
                  <a:schemeClr val="bg2">
                    <a:lumMod val="50000"/>
                  </a:schemeClr>
                </a:solidFill>
                <a:latin typeface="Calibri"/>
                <a:ea typeface="Calibri"/>
                <a:cs typeface="Calibri"/>
                <a:sym typeface="Calibri"/>
              </a:rPr>
              <a:t>&lt;/datalist&gt;</a:t>
            </a:r>
            <a:endParaRPr lang="en" sz="2800" b="1" dirty="0">
              <a:solidFill>
                <a:schemeClr val="bg2">
                  <a:lumMod val="50000"/>
                </a:schemeClr>
              </a:solidFill>
              <a:latin typeface="Calibri"/>
              <a:ea typeface="Calibri"/>
              <a:cs typeface="Calibri"/>
              <a:sym typeface="Calibri"/>
            </a:endParaRPr>
          </a:p>
        </p:txBody>
      </p:sp>
    </p:spTree>
    <p:extLst>
      <p:ext uri="{BB962C8B-B14F-4D97-AF65-F5344CB8AC3E}">
        <p14:creationId xmlns:p14="http://schemas.microsoft.com/office/powerpoint/2010/main" val="1527483180"/>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a:extLst>
              <a:ext uri="{28A0092B-C50C-407E-A947-70E740481C1C}">
                <a14:useLocalDpi xmlns:a14="http://schemas.microsoft.com/office/drawing/2010/main"/>
              </a:ext>
            </a:extLst>
          </a:blip>
          <a:srcRect/>
          <a:stretch>
            <a:fillRect/>
          </a:stretch>
        </p:blipFill>
        <p:spPr bwMode="auto">
          <a:xfrm>
            <a:off x="3688754" y="387658"/>
            <a:ext cx="1829566" cy="1286537"/>
          </a:xfrm>
          <a:prstGeom prst="rect">
            <a:avLst/>
          </a:prstGeom>
          <a:noFill/>
          <a:ln>
            <a:noFill/>
          </a:ln>
        </p:spPr>
      </p:pic>
      <p:sp>
        <p:nvSpPr>
          <p:cNvPr id="2" name="Title 1"/>
          <p:cNvSpPr>
            <a:spLocks noGrp="1"/>
          </p:cNvSpPr>
          <p:nvPr>
            <p:ph type="ctrTitle"/>
          </p:nvPr>
        </p:nvSpPr>
        <p:spPr>
          <a:xfrm>
            <a:off x="677711" y="2340612"/>
            <a:ext cx="7851648" cy="631430"/>
          </a:xfrm>
          <a:effectLst/>
        </p:spPr>
        <p:txBody>
          <a:bodyPr>
            <a:normAutofit/>
            <a:scene3d>
              <a:camera prst="orthographicFront"/>
              <a:lightRig rig="freezing" dir="t">
                <a:rot lat="0" lon="0" rev="5640000"/>
              </a:lightRig>
            </a:scene3d>
            <a:sp3d prstMaterial="flat">
              <a:contourClr>
                <a:schemeClr val="tx2"/>
              </a:contourClr>
            </a:sp3d>
          </a:bodyPr>
          <a:lstStyle/>
          <a:p>
            <a:pPr algn="ctr"/>
            <a:r>
              <a:rPr lang="en-US" sz="3200" b="1" dirty="0">
                <a:ln w="1905">
                  <a:solidFill>
                    <a:srgbClr val="FF6600"/>
                  </a:solidFill>
                </a:ln>
                <a:solidFill>
                  <a:srgbClr val="FF6600"/>
                </a:solidFill>
                <a:effectLst/>
                <a:latin typeface="Constantia" panose="02030602050306030303" pitchFamily="18" charset="0"/>
              </a:rPr>
              <a:t>ICT Academy of Kerala</a:t>
            </a:r>
          </a:p>
        </p:txBody>
      </p:sp>
      <p:sp>
        <p:nvSpPr>
          <p:cNvPr id="4" name="TextBox 3"/>
          <p:cNvSpPr txBox="1"/>
          <p:nvPr/>
        </p:nvSpPr>
        <p:spPr>
          <a:xfrm>
            <a:off x="2669321" y="1908283"/>
            <a:ext cx="3868431" cy="400110"/>
          </a:xfrm>
          <a:prstGeom prst="rect">
            <a:avLst/>
          </a:prstGeom>
          <a:noFill/>
        </p:spPr>
        <p:txBody>
          <a:bodyPr wrap="square" rtlCol="0">
            <a:spAutoFit/>
          </a:bodyPr>
          <a:lstStyle/>
          <a:p>
            <a:pPr algn="ctr"/>
            <a:r>
              <a:rPr lang="en-US" sz="2000" b="1" dirty="0">
                <a:latin typeface="+mj-lt"/>
              </a:rPr>
              <a:t>Building the Nation’s Future</a:t>
            </a:r>
          </a:p>
        </p:txBody>
      </p:sp>
      <p:sp>
        <p:nvSpPr>
          <p:cNvPr id="10" name="TextBox 9"/>
          <p:cNvSpPr txBox="1"/>
          <p:nvPr/>
        </p:nvSpPr>
        <p:spPr>
          <a:xfrm>
            <a:off x="334356" y="3292640"/>
            <a:ext cx="8538358" cy="584775"/>
          </a:xfrm>
          <a:prstGeom prst="rect">
            <a:avLst/>
          </a:prstGeom>
          <a:noFill/>
        </p:spPr>
        <p:txBody>
          <a:bodyPr wrap="square" rtlCol="0">
            <a:spAutoFit/>
          </a:bodyPr>
          <a:lstStyle/>
          <a:p>
            <a:pPr algn="ctr"/>
            <a:r>
              <a:rPr lang="en-US" sz="3200" b="1" dirty="0">
                <a:solidFill>
                  <a:srgbClr val="0070C0"/>
                </a:solidFill>
                <a:latin typeface="Constantia" panose="02030602050306030303" pitchFamily="18" charset="0"/>
              </a:rPr>
              <a:t>Formatting with CSS</a:t>
            </a:r>
          </a:p>
        </p:txBody>
      </p:sp>
    </p:spTree>
    <p:extLst>
      <p:ext uri="{BB962C8B-B14F-4D97-AF65-F5344CB8AC3E}">
        <p14:creationId xmlns:p14="http://schemas.microsoft.com/office/powerpoint/2010/main" val="2716790491"/>
      </p:ext>
    </p:extLst>
  </p:cSld>
  <p:clrMapOvr>
    <a:masterClrMapping/>
  </p:clrMapOvr>
  <p:transition spd="slow" advClick="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2949793"/>
            <a:ext cx="7202184" cy="1409561"/>
          </a:xfrm>
        </p:spPr>
        <p:txBody>
          <a:bodyPr>
            <a:noAutofit/>
          </a:bodyPr>
          <a:lstStyle/>
          <a:p>
            <a:pPr marL="0" lvl="0" indent="0">
              <a:buNone/>
            </a:pPr>
            <a:endParaRPr lang="en-US" sz="2800" dirty="0"/>
          </a:p>
          <a:p>
            <a:pPr marL="457200" indent="-457200">
              <a:buFont typeface="+mj-lt"/>
              <a:buAutoNum type="arabicPeriod"/>
            </a:pPr>
            <a:endParaRPr lang="en-US" sz="2400" dirty="0"/>
          </a:p>
          <a:p>
            <a:pPr marL="0" indent="0">
              <a:buNone/>
            </a:pPr>
            <a:r>
              <a:rPr lang="en-US" sz="2400" dirty="0">
                <a:solidFill>
                  <a:schemeClr val="bg1"/>
                </a:solidFill>
              </a:rPr>
              <a:t>	</a:t>
            </a:r>
          </a:p>
          <a:p>
            <a:pPr marL="0" indent="0">
              <a:buNone/>
            </a:pPr>
            <a:endParaRPr lang="en-US" sz="2400" dirty="0">
              <a:solidFill>
                <a:schemeClr val="bg1"/>
              </a:solidFill>
            </a:endParaRPr>
          </a:p>
        </p:txBody>
      </p:sp>
      <p:sp>
        <p:nvSpPr>
          <p:cNvPr id="5" name="Title 1"/>
          <p:cNvSpPr txBox="1">
            <a:spLocks/>
          </p:cNvSpPr>
          <p:nvPr/>
        </p:nvSpPr>
        <p:spPr>
          <a:xfrm>
            <a:off x="436312" y="144715"/>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a:solidFill>
                  <a:schemeClr val="accent6">
                    <a:lumMod val="75000"/>
                  </a:schemeClr>
                </a:solidFill>
                <a:latin typeface="Constantia" panose="02030602050306030303" pitchFamily="18" charset="0"/>
              </a:rPr>
              <a:t>Cascading Style Sheet</a:t>
            </a:r>
            <a:endParaRPr lang="en-US" sz="2800" b="1" dirty="0">
              <a:solidFill>
                <a:schemeClr val="accent6">
                  <a:lumMod val="75000"/>
                </a:schemeClr>
              </a:solidFill>
              <a:latin typeface="Constantia" panose="02030602050306030303" pitchFamily="18" charset="0"/>
            </a:endParaRPr>
          </a:p>
        </p:txBody>
      </p:sp>
      <p:sp>
        <p:nvSpPr>
          <p:cNvPr id="2" name="Rectangle 1"/>
          <p:cNvSpPr/>
          <p:nvPr/>
        </p:nvSpPr>
        <p:spPr>
          <a:xfrm>
            <a:off x="1187624" y="576315"/>
            <a:ext cx="6984776" cy="2154436"/>
          </a:xfrm>
          <a:prstGeom prst="rect">
            <a:avLst/>
          </a:prstGeom>
        </p:spPr>
        <p:txBody>
          <a:bodyPr wrap="square">
            <a:spAutoFit/>
          </a:bodyPr>
          <a:lstStyle/>
          <a:p>
            <a:endParaRPr lang="en-US" sz="2000" dirty="0">
              <a:solidFill>
                <a:srgbClr val="000000"/>
              </a:solidFill>
              <a:latin typeface="Constantia" panose="02030602050306030303" pitchFamily="18" charset="0"/>
            </a:endParaRPr>
          </a:p>
          <a:p>
            <a:pPr marL="342900" indent="-342900">
              <a:lnSpc>
                <a:spcPct val="150000"/>
              </a:lnSpc>
              <a:buFont typeface="Wingdings" panose="05000000000000000000" pitchFamily="2" charset="2"/>
              <a:buChar char="§"/>
            </a:pPr>
            <a:r>
              <a:rPr lang="en-US" sz="2800" dirty="0" smtClean="0">
                <a:solidFill>
                  <a:srgbClr val="002060"/>
                </a:solidFill>
                <a:latin typeface="Constantia" panose="02030602050306030303" pitchFamily="18" charset="0"/>
              </a:rPr>
              <a:t>Introduction</a:t>
            </a:r>
            <a:endParaRPr lang="en-US" sz="2800" dirty="0">
              <a:solidFill>
                <a:srgbClr val="002060"/>
              </a:solidFill>
              <a:latin typeface="Constantia" panose="02030602050306030303" pitchFamily="18" charset="0"/>
            </a:endParaRPr>
          </a:p>
          <a:p>
            <a:pPr marL="1257300" lvl="2" indent="-342900">
              <a:lnSpc>
                <a:spcPct val="150000"/>
              </a:lnSpc>
              <a:buFont typeface="Wingdings" panose="05000000000000000000" pitchFamily="2" charset="2"/>
              <a:buChar char="§"/>
            </a:pPr>
            <a:r>
              <a:rPr lang="en-US" sz="2400" dirty="0" smtClean="0">
                <a:solidFill>
                  <a:srgbClr val="002060"/>
                </a:solidFill>
                <a:latin typeface="Constantia" panose="02030602050306030303" pitchFamily="18" charset="0"/>
              </a:rPr>
              <a:t>What is CSS ?</a:t>
            </a:r>
            <a:endParaRPr lang="en-US" sz="2400" dirty="0">
              <a:solidFill>
                <a:srgbClr val="002060"/>
              </a:solidFill>
              <a:latin typeface="Constantia" panose="02030602050306030303" pitchFamily="18" charset="0"/>
            </a:endParaRPr>
          </a:p>
          <a:p>
            <a:pPr marL="1257300" lvl="2" indent="-342900">
              <a:lnSpc>
                <a:spcPct val="150000"/>
              </a:lnSpc>
              <a:buFont typeface="Wingdings" panose="05000000000000000000" pitchFamily="2" charset="2"/>
              <a:buChar char="§"/>
            </a:pPr>
            <a:r>
              <a:rPr lang="en-US" sz="2400" dirty="0" smtClean="0">
                <a:solidFill>
                  <a:srgbClr val="002060"/>
                </a:solidFill>
                <a:latin typeface="Constantia" panose="02030602050306030303" pitchFamily="18" charset="0"/>
              </a:rPr>
              <a:t>Advantages of CSS</a:t>
            </a:r>
            <a:endParaRPr lang="en-US" sz="2400" dirty="0">
              <a:solidFill>
                <a:srgbClr val="002060"/>
              </a:solidFill>
              <a:latin typeface="Constantia" panose="02030602050306030303" pitchFamily="18" charset="0"/>
            </a:endParaRPr>
          </a:p>
        </p:txBody>
      </p:sp>
      <p:sp>
        <p:nvSpPr>
          <p:cNvPr id="4" name="AutoShape 2" descr="Image result for css"/>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463738"/>
            <a:ext cx="7416824" cy="1848222"/>
          </a:xfrm>
          <a:prstGeom prst="rect">
            <a:avLst/>
          </a:prstGeom>
        </p:spPr>
      </p:pic>
    </p:spTree>
    <p:extLst>
      <p:ext uri="{BB962C8B-B14F-4D97-AF65-F5344CB8AC3E}">
        <p14:creationId xmlns:p14="http://schemas.microsoft.com/office/powerpoint/2010/main" val="111392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693" y="946165"/>
            <a:ext cx="7202184" cy="3022869"/>
          </a:xfrm>
        </p:spPr>
        <p:txBody>
          <a:bodyPr>
            <a:noAutofit/>
          </a:bodyPr>
          <a:lstStyle/>
          <a:p>
            <a:pPr marL="0" lvl="0" indent="0">
              <a:buNone/>
            </a:pPr>
            <a:endParaRPr lang="en-US" sz="2800" dirty="0"/>
          </a:p>
          <a:p>
            <a:pPr marL="457200" indent="-457200">
              <a:buFont typeface="+mj-lt"/>
              <a:buAutoNum type="arabicPeriod"/>
            </a:pPr>
            <a:endParaRPr lang="en-US" sz="2400" dirty="0"/>
          </a:p>
          <a:p>
            <a:pPr marL="0" indent="0">
              <a:buNone/>
            </a:pPr>
            <a:r>
              <a:rPr lang="en-US" sz="2400" dirty="0">
                <a:solidFill>
                  <a:schemeClr val="bg1"/>
                </a:solidFill>
              </a:rPr>
              <a:t>	</a:t>
            </a:r>
          </a:p>
          <a:p>
            <a:pPr marL="0" indent="0">
              <a:buNone/>
            </a:pPr>
            <a:endParaRPr lang="en-US" sz="2800" dirty="0">
              <a:solidFill>
                <a:srgbClr val="002060"/>
              </a:solidFill>
              <a:latin typeface="Constantia" panose="02030602050306030303" pitchFamily="18" charset="0"/>
              <a:cs typeface="Arial" pitchFamily="34" charset="0"/>
            </a:endParaRPr>
          </a:p>
        </p:txBody>
      </p:sp>
      <p:sp>
        <p:nvSpPr>
          <p:cNvPr id="5" name="Title 1"/>
          <p:cNvSpPr txBox="1">
            <a:spLocks/>
          </p:cNvSpPr>
          <p:nvPr/>
        </p:nvSpPr>
        <p:spPr>
          <a:xfrm>
            <a:off x="436312" y="144715"/>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Syntax</a:t>
            </a:r>
            <a:endParaRPr lang="en-US" sz="2800" b="1" dirty="0">
              <a:solidFill>
                <a:schemeClr val="accent6">
                  <a:lumMod val="75000"/>
                </a:schemeClr>
              </a:solidFill>
              <a:latin typeface="Constantia" panose="02030602050306030303" pitchFamily="18" charset="0"/>
            </a:endParaRPr>
          </a:p>
        </p:txBody>
      </p:sp>
      <p:sp>
        <p:nvSpPr>
          <p:cNvPr id="2" name="Rectangle 1"/>
          <p:cNvSpPr/>
          <p:nvPr/>
        </p:nvSpPr>
        <p:spPr>
          <a:xfrm>
            <a:off x="1187624" y="576315"/>
            <a:ext cx="6984776" cy="5909310"/>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800" b="1" dirty="0" smtClean="0">
                <a:solidFill>
                  <a:srgbClr val="002060"/>
                </a:solidFill>
                <a:latin typeface="Constantia" panose="02030602050306030303" pitchFamily="18" charset="0"/>
              </a:rPr>
              <a:t>CSS Syntax</a:t>
            </a:r>
          </a:p>
          <a:p>
            <a:pPr marL="800100" lvl="1" indent="-342900">
              <a:lnSpc>
                <a:spcPct val="150000"/>
              </a:lnSpc>
              <a:buFont typeface="Wingdings" panose="05000000000000000000" pitchFamily="2" charset="2"/>
              <a:buChar char="§"/>
            </a:pPr>
            <a:r>
              <a:rPr lang="en-US" sz="2800" dirty="0">
                <a:solidFill>
                  <a:srgbClr val="002060"/>
                </a:solidFill>
                <a:latin typeface="Constantia" panose="02030602050306030303" pitchFamily="18" charset="0"/>
              </a:rPr>
              <a:t>Selector </a:t>
            </a:r>
          </a:p>
          <a:p>
            <a:pPr marL="800100" lvl="1" indent="-342900">
              <a:lnSpc>
                <a:spcPct val="150000"/>
              </a:lnSpc>
              <a:buFont typeface="Wingdings" panose="05000000000000000000" pitchFamily="2" charset="2"/>
              <a:buChar char="§"/>
            </a:pPr>
            <a:r>
              <a:rPr lang="en-US" sz="2800" dirty="0">
                <a:solidFill>
                  <a:srgbClr val="002060"/>
                </a:solidFill>
                <a:latin typeface="Constantia" panose="02030602050306030303" pitchFamily="18" charset="0"/>
              </a:rPr>
              <a:t>Property</a:t>
            </a:r>
            <a:r>
              <a:rPr lang="en-US" sz="2800" dirty="0"/>
              <a:t> </a:t>
            </a:r>
            <a:endParaRPr lang="en-US" sz="2800" dirty="0" smtClean="0"/>
          </a:p>
          <a:p>
            <a:pPr marL="800100" lvl="1" indent="-342900">
              <a:lnSpc>
                <a:spcPct val="150000"/>
              </a:lnSpc>
              <a:buFont typeface="Wingdings" panose="05000000000000000000" pitchFamily="2" charset="2"/>
              <a:buChar char="§"/>
            </a:pPr>
            <a:r>
              <a:rPr lang="en-US" sz="2800" dirty="0" smtClean="0">
                <a:solidFill>
                  <a:srgbClr val="002060"/>
                </a:solidFill>
                <a:latin typeface="Constantia" panose="02030602050306030303" pitchFamily="18" charset="0"/>
              </a:rPr>
              <a:t>Value</a:t>
            </a:r>
          </a:p>
          <a:p>
            <a:pPr lvl="1" algn="ctr">
              <a:lnSpc>
                <a:spcPct val="150000"/>
              </a:lnSpc>
            </a:pPr>
            <a:r>
              <a:rPr lang="en-US" sz="2800" b="1" dirty="0">
                <a:solidFill>
                  <a:schemeClr val="tx2">
                    <a:lumMod val="60000"/>
                    <a:lumOff val="40000"/>
                  </a:schemeClr>
                </a:solidFill>
              </a:rPr>
              <a:t>selector { property: value }</a:t>
            </a:r>
            <a:endParaRPr lang="en-US" sz="2800" b="1" dirty="0" smtClean="0">
              <a:solidFill>
                <a:schemeClr val="tx2">
                  <a:lumMod val="60000"/>
                  <a:lumOff val="40000"/>
                </a:schemeClr>
              </a:solidFill>
              <a:latin typeface="Constantia" panose="02030602050306030303" pitchFamily="18" charset="0"/>
            </a:endParaRPr>
          </a:p>
          <a:p>
            <a:pPr marL="342900" indent="-342900">
              <a:lnSpc>
                <a:spcPct val="150000"/>
              </a:lnSpc>
              <a:buFont typeface="Wingdings" panose="05000000000000000000" pitchFamily="2" charset="2"/>
              <a:buChar char="§"/>
            </a:pPr>
            <a:endParaRPr lang="en-US" sz="2800" dirty="0">
              <a:solidFill>
                <a:srgbClr val="002060"/>
              </a:solidFill>
              <a:latin typeface="Constantia" panose="02030602050306030303" pitchFamily="18" charset="0"/>
            </a:endParaRPr>
          </a:p>
          <a:p>
            <a:pPr marL="342900" indent="-342900">
              <a:lnSpc>
                <a:spcPct val="150000"/>
              </a:lnSpc>
              <a:buFont typeface="Wingdings" panose="05000000000000000000" pitchFamily="2" charset="2"/>
              <a:buChar char="§"/>
            </a:pPr>
            <a:endParaRPr lang="en-US" sz="2800" dirty="0" smtClean="0">
              <a:solidFill>
                <a:srgbClr val="002060"/>
              </a:solidFill>
              <a:latin typeface="Constantia" panose="02030602050306030303" pitchFamily="18" charset="0"/>
            </a:endParaRPr>
          </a:p>
          <a:p>
            <a:pPr marL="342900" indent="-342900">
              <a:lnSpc>
                <a:spcPct val="150000"/>
              </a:lnSpc>
              <a:buFont typeface="Wingdings" panose="05000000000000000000" pitchFamily="2" charset="2"/>
              <a:buChar char="§"/>
            </a:pPr>
            <a:endParaRPr lang="en-US" sz="2800" dirty="0" smtClean="0">
              <a:solidFill>
                <a:srgbClr val="002060"/>
              </a:solidFill>
              <a:latin typeface="Constantia" panose="02030602050306030303" pitchFamily="18" charset="0"/>
            </a:endParaRPr>
          </a:p>
          <a:p>
            <a:pPr marL="342900" indent="-342900">
              <a:lnSpc>
                <a:spcPct val="150000"/>
              </a:lnSpc>
              <a:buFont typeface="Wingdings" panose="05000000000000000000" pitchFamily="2" charset="2"/>
              <a:buChar char="§"/>
            </a:pPr>
            <a:endParaRPr lang="en-US" sz="2800" dirty="0">
              <a:solidFill>
                <a:srgbClr val="002060"/>
              </a:solidFill>
              <a:latin typeface="Constantia" panose="02030602050306030303"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087" y="3165816"/>
            <a:ext cx="57340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0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down)">
                                      <p:cBhvr>
                                        <p:cTn id="11" dur="580">
                                          <p:stCondLst>
                                            <p:cond delay="0"/>
                                          </p:stCondLst>
                                        </p:cTn>
                                        <p:tgtEl>
                                          <p:spTgt spid="2">
                                            <p:txEl>
                                              <p:pRg st="1" end="1"/>
                                            </p:txEl>
                                          </p:spTgt>
                                        </p:tgtEl>
                                      </p:cBhvr>
                                    </p:animEffect>
                                    <p:anim calcmode="lin" valueType="num">
                                      <p:cBhvr>
                                        <p:cTn id="12" dur="1822"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xEl>
                                              <p:pRg st="1" end="1"/>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xEl>
                                              <p:pRg st="1" end="1"/>
                                            </p:txEl>
                                          </p:spTgt>
                                        </p:tgtEl>
                                      </p:cBhvr>
                                      <p:to x="100000" y="60000"/>
                                    </p:animScale>
                                    <p:animScale>
                                      <p:cBhvr>
                                        <p:cTn id="18" dur="166" decel="50000">
                                          <p:stCondLst>
                                            <p:cond delay="676"/>
                                          </p:stCondLst>
                                        </p:cTn>
                                        <p:tgtEl>
                                          <p:spTgt spid="2">
                                            <p:txEl>
                                              <p:pRg st="1" end="1"/>
                                            </p:txEl>
                                          </p:spTgt>
                                        </p:tgtEl>
                                      </p:cBhvr>
                                      <p:to x="100000" y="100000"/>
                                    </p:animScale>
                                    <p:animScale>
                                      <p:cBhvr>
                                        <p:cTn id="19" dur="26">
                                          <p:stCondLst>
                                            <p:cond delay="1312"/>
                                          </p:stCondLst>
                                        </p:cTn>
                                        <p:tgtEl>
                                          <p:spTgt spid="2">
                                            <p:txEl>
                                              <p:pRg st="1" end="1"/>
                                            </p:txEl>
                                          </p:spTgt>
                                        </p:tgtEl>
                                      </p:cBhvr>
                                      <p:to x="100000" y="80000"/>
                                    </p:animScale>
                                    <p:animScale>
                                      <p:cBhvr>
                                        <p:cTn id="20" dur="166" decel="50000">
                                          <p:stCondLst>
                                            <p:cond delay="1338"/>
                                          </p:stCondLst>
                                        </p:cTn>
                                        <p:tgtEl>
                                          <p:spTgt spid="2">
                                            <p:txEl>
                                              <p:pRg st="1" end="1"/>
                                            </p:txEl>
                                          </p:spTgt>
                                        </p:tgtEl>
                                      </p:cBhvr>
                                      <p:to x="100000" y="100000"/>
                                    </p:animScale>
                                    <p:animScale>
                                      <p:cBhvr>
                                        <p:cTn id="21" dur="26">
                                          <p:stCondLst>
                                            <p:cond delay="1642"/>
                                          </p:stCondLst>
                                        </p:cTn>
                                        <p:tgtEl>
                                          <p:spTgt spid="2">
                                            <p:txEl>
                                              <p:pRg st="1" end="1"/>
                                            </p:txEl>
                                          </p:spTgt>
                                        </p:tgtEl>
                                      </p:cBhvr>
                                      <p:to x="100000" y="90000"/>
                                    </p:animScale>
                                    <p:animScale>
                                      <p:cBhvr>
                                        <p:cTn id="22" dur="166" decel="50000">
                                          <p:stCondLst>
                                            <p:cond delay="1668"/>
                                          </p:stCondLst>
                                        </p:cTn>
                                        <p:tgtEl>
                                          <p:spTgt spid="2">
                                            <p:txEl>
                                              <p:pRg st="1" end="1"/>
                                            </p:txEl>
                                          </p:spTgt>
                                        </p:tgtEl>
                                      </p:cBhvr>
                                      <p:to x="100000" y="100000"/>
                                    </p:animScale>
                                    <p:animScale>
                                      <p:cBhvr>
                                        <p:cTn id="23" dur="26">
                                          <p:stCondLst>
                                            <p:cond delay="1808"/>
                                          </p:stCondLst>
                                        </p:cTn>
                                        <p:tgtEl>
                                          <p:spTgt spid="2">
                                            <p:txEl>
                                              <p:pRg st="1" end="1"/>
                                            </p:txEl>
                                          </p:spTgt>
                                        </p:tgtEl>
                                      </p:cBhvr>
                                      <p:to x="100000" y="95000"/>
                                    </p:animScale>
                                    <p:animScale>
                                      <p:cBhvr>
                                        <p:cTn id="24" dur="166" decel="50000">
                                          <p:stCondLst>
                                            <p:cond delay="1834"/>
                                          </p:stCondLst>
                                        </p:cTn>
                                        <p:tgtEl>
                                          <p:spTgt spid="2">
                                            <p:txEl>
                                              <p:pRg st="1" end="1"/>
                                            </p:txEl>
                                          </p:spTgt>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wipe(down)">
                                      <p:cBhvr>
                                        <p:cTn id="29" dur="580">
                                          <p:stCondLst>
                                            <p:cond delay="0"/>
                                          </p:stCondLst>
                                        </p:cTn>
                                        <p:tgtEl>
                                          <p:spTgt spid="2">
                                            <p:txEl>
                                              <p:pRg st="2" end="2"/>
                                            </p:txEl>
                                          </p:spTgt>
                                        </p:tgtEl>
                                      </p:cBhvr>
                                    </p:animEffect>
                                    <p:anim calcmode="lin" valueType="num">
                                      <p:cBhvr>
                                        <p:cTn id="30" dur="1822"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2">
                                            <p:txEl>
                                              <p:pRg st="2" end="2"/>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2">
                                            <p:txEl>
                                              <p:pRg st="2" end="2"/>
                                            </p:txEl>
                                          </p:spTgt>
                                        </p:tgtEl>
                                      </p:cBhvr>
                                      <p:to x="100000" y="60000"/>
                                    </p:animScale>
                                    <p:animScale>
                                      <p:cBhvr>
                                        <p:cTn id="36" dur="166" decel="50000">
                                          <p:stCondLst>
                                            <p:cond delay="676"/>
                                          </p:stCondLst>
                                        </p:cTn>
                                        <p:tgtEl>
                                          <p:spTgt spid="2">
                                            <p:txEl>
                                              <p:pRg st="2" end="2"/>
                                            </p:txEl>
                                          </p:spTgt>
                                        </p:tgtEl>
                                      </p:cBhvr>
                                      <p:to x="100000" y="100000"/>
                                    </p:animScale>
                                    <p:animScale>
                                      <p:cBhvr>
                                        <p:cTn id="37" dur="26">
                                          <p:stCondLst>
                                            <p:cond delay="1312"/>
                                          </p:stCondLst>
                                        </p:cTn>
                                        <p:tgtEl>
                                          <p:spTgt spid="2">
                                            <p:txEl>
                                              <p:pRg st="2" end="2"/>
                                            </p:txEl>
                                          </p:spTgt>
                                        </p:tgtEl>
                                      </p:cBhvr>
                                      <p:to x="100000" y="80000"/>
                                    </p:animScale>
                                    <p:animScale>
                                      <p:cBhvr>
                                        <p:cTn id="38" dur="166" decel="50000">
                                          <p:stCondLst>
                                            <p:cond delay="1338"/>
                                          </p:stCondLst>
                                        </p:cTn>
                                        <p:tgtEl>
                                          <p:spTgt spid="2">
                                            <p:txEl>
                                              <p:pRg st="2" end="2"/>
                                            </p:txEl>
                                          </p:spTgt>
                                        </p:tgtEl>
                                      </p:cBhvr>
                                      <p:to x="100000" y="100000"/>
                                    </p:animScale>
                                    <p:animScale>
                                      <p:cBhvr>
                                        <p:cTn id="39" dur="26">
                                          <p:stCondLst>
                                            <p:cond delay="1642"/>
                                          </p:stCondLst>
                                        </p:cTn>
                                        <p:tgtEl>
                                          <p:spTgt spid="2">
                                            <p:txEl>
                                              <p:pRg st="2" end="2"/>
                                            </p:txEl>
                                          </p:spTgt>
                                        </p:tgtEl>
                                      </p:cBhvr>
                                      <p:to x="100000" y="90000"/>
                                    </p:animScale>
                                    <p:animScale>
                                      <p:cBhvr>
                                        <p:cTn id="40" dur="166" decel="50000">
                                          <p:stCondLst>
                                            <p:cond delay="1668"/>
                                          </p:stCondLst>
                                        </p:cTn>
                                        <p:tgtEl>
                                          <p:spTgt spid="2">
                                            <p:txEl>
                                              <p:pRg st="2" end="2"/>
                                            </p:txEl>
                                          </p:spTgt>
                                        </p:tgtEl>
                                      </p:cBhvr>
                                      <p:to x="100000" y="100000"/>
                                    </p:animScale>
                                    <p:animScale>
                                      <p:cBhvr>
                                        <p:cTn id="41" dur="26">
                                          <p:stCondLst>
                                            <p:cond delay="1808"/>
                                          </p:stCondLst>
                                        </p:cTn>
                                        <p:tgtEl>
                                          <p:spTgt spid="2">
                                            <p:txEl>
                                              <p:pRg st="2" end="2"/>
                                            </p:txEl>
                                          </p:spTgt>
                                        </p:tgtEl>
                                      </p:cBhvr>
                                      <p:to x="100000" y="95000"/>
                                    </p:animScale>
                                    <p:animScale>
                                      <p:cBhvr>
                                        <p:cTn id="42" dur="166" decel="50000">
                                          <p:stCondLst>
                                            <p:cond delay="1834"/>
                                          </p:stCondLst>
                                        </p:cTn>
                                        <p:tgtEl>
                                          <p:spTgt spid="2">
                                            <p:txEl>
                                              <p:pRg st="2" end="2"/>
                                            </p:txEl>
                                          </p:spTgt>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animEffect transition="in" filter="wipe(down)">
                                      <p:cBhvr>
                                        <p:cTn id="47" dur="580">
                                          <p:stCondLst>
                                            <p:cond delay="0"/>
                                          </p:stCondLst>
                                        </p:cTn>
                                        <p:tgtEl>
                                          <p:spTgt spid="2">
                                            <p:txEl>
                                              <p:pRg st="3" end="3"/>
                                            </p:txEl>
                                          </p:spTgt>
                                        </p:tgtEl>
                                      </p:cBhvr>
                                    </p:animEffect>
                                    <p:anim calcmode="lin" valueType="num">
                                      <p:cBhvr>
                                        <p:cTn id="48" dur="1822" tmFilter="0,0; 0.14,0.36; 0.43,0.73; 0.71,0.91; 1.0,1.0">
                                          <p:stCondLst>
                                            <p:cond delay="0"/>
                                          </p:stCondLst>
                                        </p:cTn>
                                        <p:tgtEl>
                                          <p:spTgt spid="2">
                                            <p:txEl>
                                              <p:pRg st="3" end="3"/>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
                                            <p:txEl>
                                              <p:pRg st="3" end="3"/>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
                                            <p:txEl>
                                              <p:pRg st="3" end="3"/>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
                                            <p:txEl>
                                              <p:pRg st="3" end="3"/>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
                                            <p:txEl>
                                              <p:pRg st="3" end="3"/>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2">
                                            <p:txEl>
                                              <p:pRg st="3" end="3"/>
                                            </p:txEl>
                                          </p:spTgt>
                                        </p:tgtEl>
                                      </p:cBhvr>
                                      <p:to x="100000" y="60000"/>
                                    </p:animScale>
                                    <p:animScale>
                                      <p:cBhvr>
                                        <p:cTn id="54" dur="166" decel="50000">
                                          <p:stCondLst>
                                            <p:cond delay="676"/>
                                          </p:stCondLst>
                                        </p:cTn>
                                        <p:tgtEl>
                                          <p:spTgt spid="2">
                                            <p:txEl>
                                              <p:pRg st="3" end="3"/>
                                            </p:txEl>
                                          </p:spTgt>
                                        </p:tgtEl>
                                      </p:cBhvr>
                                      <p:to x="100000" y="100000"/>
                                    </p:animScale>
                                    <p:animScale>
                                      <p:cBhvr>
                                        <p:cTn id="55" dur="26">
                                          <p:stCondLst>
                                            <p:cond delay="1312"/>
                                          </p:stCondLst>
                                        </p:cTn>
                                        <p:tgtEl>
                                          <p:spTgt spid="2">
                                            <p:txEl>
                                              <p:pRg st="3" end="3"/>
                                            </p:txEl>
                                          </p:spTgt>
                                        </p:tgtEl>
                                      </p:cBhvr>
                                      <p:to x="100000" y="80000"/>
                                    </p:animScale>
                                    <p:animScale>
                                      <p:cBhvr>
                                        <p:cTn id="56" dur="166" decel="50000">
                                          <p:stCondLst>
                                            <p:cond delay="1338"/>
                                          </p:stCondLst>
                                        </p:cTn>
                                        <p:tgtEl>
                                          <p:spTgt spid="2">
                                            <p:txEl>
                                              <p:pRg st="3" end="3"/>
                                            </p:txEl>
                                          </p:spTgt>
                                        </p:tgtEl>
                                      </p:cBhvr>
                                      <p:to x="100000" y="100000"/>
                                    </p:animScale>
                                    <p:animScale>
                                      <p:cBhvr>
                                        <p:cTn id="57" dur="26">
                                          <p:stCondLst>
                                            <p:cond delay="1642"/>
                                          </p:stCondLst>
                                        </p:cTn>
                                        <p:tgtEl>
                                          <p:spTgt spid="2">
                                            <p:txEl>
                                              <p:pRg st="3" end="3"/>
                                            </p:txEl>
                                          </p:spTgt>
                                        </p:tgtEl>
                                      </p:cBhvr>
                                      <p:to x="100000" y="90000"/>
                                    </p:animScale>
                                    <p:animScale>
                                      <p:cBhvr>
                                        <p:cTn id="58" dur="166" decel="50000">
                                          <p:stCondLst>
                                            <p:cond delay="1668"/>
                                          </p:stCondLst>
                                        </p:cTn>
                                        <p:tgtEl>
                                          <p:spTgt spid="2">
                                            <p:txEl>
                                              <p:pRg st="3" end="3"/>
                                            </p:txEl>
                                          </p:spTgt>
                                        </p:tgtEl>
                                      </p:cBhvr>
                                      <p:to x="100000" y="100000"/>
                                    </p:animScale>
                                    <p:animScale>
                                      <p:cBhvr>
                                        <p:cTn id="59" dur="26">
                                          <p:stCondLst>
                                            <p:cond delay="1808"/>
                                          </p:stCondLst>
                                        </p:cTn>
                                        <p:tgtEl>
                                          <p:spTgt spid="2">
                                            <p:txEl>
                                              <p:pRg st="3" end="3"/>
                                            </p:txEl>
                                          </p:spTgt>
                                        </p:tgtEl>
                                      </p:cBhvr>
                                      <p:to x="100000" y="95000"/>
                                    </p:animScale>
                                    <p:animScale>
                                      <p:cBhvr>
                                        <p:cTn id="60" dur="166" decel="50000">
                                          <p:stCondLst>
                                            <p:cond delay="1834"/>
                                          </p:stCondLst>
                                        </p:cTn>
                                        <p:tgtEl>
                                          <p:spTgt spid="2">
                                            <p:txEl>
                                              <p:pRg st="3" end="3"/>
                                            </p:txEl>
                                          </p:spTgt>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nodeType="clickEffect">
                                  <p:stCondLst>
                                    <p:cond delay="0"/>
                                  </p:stCondLst>
                                  <p:childTnLst>
                                    <p:set>
                                      <p:cBhvr>
                                        <p:cTn id="64" dur="1" fill="hold">
                                          <p:stCondLst>
                                            <p:cond delay="0"/>
                                          </p:stCondLst>
                                        </p:cTn>
                                        <p:tgtEl>
                                          <p:spTgt spid="2">
                                            <p:txEl>
                                              <p:pRg st="4" end="4"/>
                                            </p:txEl>
                                          </p:spTgt>
                                        </p:tgtEl>
                                        <p:attrNameLst>
                                          <p:attrName>style.visibility</p:attrName>
                                        </p:attrNameLst>
                                      </p:cBhvr>
                                      <p:to>
                                        <p:strVal val="visible"/>
                                      </p:to>
                                    </p:set>
                                    <p:animEffect transition="in" filter="fade">
                                      <p:cBhvr>
                                        <p:cTn id="65" dur="2000"/>
                                        <p:tgtEl>
                                          <p:spTgt spid="2">
                                            <p:txEl>
                                              <p:pRg st="4" end="4"/>
                                            </p:txEl>
                                          </p:spTgt>
                                        </p:tgtEl>
                                      </p:cBhvr>
                                    </p:animEffect>
                                    <p:anim calcmode="lin" valueType="num">
                                      <p:cBhvr>
                                        <p:cTn id="66" dur="2000" fill="hold"/>
                                        <p:tgtEl>
                                          <p:spTgt spid="2">
                                            <p:txEl>
                                              <p:pRg st="4" end="4"/>
                                            </p:txEl>
                                          </p:spTgt>
                                        </p:tgtEl>
                                        <p:attrNameLst>
                                          <p:attrName>ppt_w</p:attrName>
                                        </p:attrNameLst>
                                      </p:cBhvr>
                                      <p:tavLst>
                                        <p:tav tm="0" fmla="#ppt_w*sin(2.5*pi*$)">
                                          <p:val>
                                            <p:fltVal val="0"/>
                                          </p:val>
                                        </p:tav>
                                        <p:tav tm="100000">
                                          <p:val>
                                            <p:fltVal val="1"/>
                                          </p:val>
                                        </p:tav>
                                      </p:tavLst>
                                    </p:anim>
                                    <p:anim calcmode="lin" valueType="num">
                                      <p:cBhvr>
                                        <p:cTn id="67" dur="2000" fill="hold"/>
                                        <p:tgtEl>
                                          <p:spTgt spid="2">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693" y="946165"/>
            <a:ext cx="7202184" cy="3022869"/>
          </a:xfrm>
        </p:spPr>
        <p:txBody>
          <a:bodyPr>
            <a:noAutofit/>
          </a:bodyPr>
          <a:lstStyle/>
          <a:p>
            <a:pPr marL="0" lvl="0" indent="0">
              <a:buNone/>
            </a:pPr>
            <a:endParaRPr lang="en-US" sz="2800" dirty="0"/>
          </a:p>
          <a:p>
            <a:pPr marL="457200" indent="-457200">
              <a:buFont typeface="+mj-lt"/>
              <a:buAutoNum type="arabicPeriod"/>
            </a:pPr>
            <a:endParaRPr lang="en-US" sz="2400" dirty="0"/>
          </a:p>
          <a:p>
            <a:pPr marL="0" indent="0">
              <a:buNone/>
            </a:pPr>
            <a:r>
              <a:rPr lang="en-US" sz="2400" dirty="0">
                <a:solidFill>
                  <a:schemeClr val="bg1"/>
                </a:solidFill>
              </a:rPr>
              <a:t>	</a:t>
            </a:r>
          </a:p>
          <a:p>
            <a:pPr marL="0" indent="0">
              <a:buNone/>
            </a:pPr>
            <a:endParaRPr lang="en-US" sz="2800" dirty="0">
              <a:solidFill>
                <a:srgbClr val="002060"/>
              </a:solidFill>
              <a:latin typeface="Constantia" panose="02030602050306030303" pitchFamily="18" charset="0"/>
              <a:cs typeface="Arial" pitchFamily="34" charset="0"/>
            </a:endParaRPr>
          </a:p>
        </p:txBody>
      </p:sp>
      <p:sp>
        <p:nvSpPr>
          <p:cNvPr id="5" name="Title 1"/>
          <p:cNvSpPr txBox="1">
            <a:spLocks/>
          </p:cNvSpPr>
          <p:nvPr/>
        </p:nvSpPr>
        <p:spPr>
          <a:xfrm>
            <a:off x="436312" y="144715"/>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Inclusion</a:t>
            </a:r>
            <a:endParaRPr lang="en-US" sz="2800" b="1" dirty="0">
              <a:solidFill>
                <a:schemeClr val="accent6">
                  <a:lumMod val="75000"/>
                </a:schemeClr>
              </a:solidFill>
              <a:latin typeface="Constantia" panose="02030602050306030303" pitchFamily="18" charset="0"/>
            </a:endParaRPr>
          </a:p>
        </p:txBody>
      </p:sp>
      <p:sp>
        <p:nvSpPr>
          <p:cNvPr id="2" name="Rectangle 1"/>
          <p:cNvSpPr/>
          <p:nvPr/>
        </p:nvSpPr>
        <p:spPr>
          <a:xfrm>
            <a:off x="251520" y="625484"/>
            <a:ext cx="8136904" cy="6555641"/>
          </a:xfrm>
          <a:prstGeom prst="rect">
            <a:avLst/>
          </a:prstGeom>
        </p:spPr>
        <p:txBody>
          <a:bodyPr wrap="square">
            <a:spAutoFit/>
          </a:bodyPr>
          <a:lstStyle/>
          <a:p>
            <a:pPr marL="800100" lvl="1" indent="-342900">
              <a:lnSpc>
                <a:spcPct val="150000"/>
              </a:lnSpc>
              <a:buFont typeface="Wingdings" panose="05000000000000000000" pitchFamily="2" charset="2"/>
              <a:buChar char="§"/>
            </a:pPr>
            <a:r>
              <a:rPr lang="en-US" sz="2800" dirty="0" smtClean="0"/>
              <a:t>Embedded </a:t>
            </a:r>
            <a:r>
              <a:rPr lang="en-US" sz="2800" dirty="0"/>
              <a:t>CSS </a:t>
            </a:r>
            <a:r>
              <a:rPr lang="en-US" sz="2800" dirty="0" smtClean="0"/>
              <a:t>- &lt;</a:t>
            </a:r>
            <a:r>
              <a:rPr lang="en-US" sz="2800" dirty="0"/>
              <a:t>style&gt; element</a:t>
            </a:r>
            <a:r>
              <a:rPr lang="en-US" sz="2800" dirty="0" smtClean="0"/>
              <a:t>.</a:t>
            </a:r>
          </a:p>
          <a:p>
            <a:pPr lvl="1">
              <a:lnSpc>
                <a:spcPct val="150000"/>
              </a:lnSpc>
            </a:pPr>
            <a:r>
              <a:rPr lang="en-US" sz="2800" dirty="0" smtClean="0">
                <a:solidFill>
                  <a:srgbClr val="002060"/>
                </a:solidFill>
                <a:latin typeface="Constantia" panose="02030602050306030303" pitchFamily="18" charset="0"/>
              </a:rPr>
              <a:t> </a:t>
            </a:r>
          </a:p>
          <a:p>
            <a:pPr lvl="1">
              <a:lnSpc>
                <a:spcPct val="150000"/>
              </a:lnSpc>
            </a:pPr>
            <a:endParaRPr lang="en-US" sz="2800" dirty="0">
              <a:solidFill>
                <a:srgbClr val="002060"/>
              </a:solidFill>
              <a:latin typeface="Constantia" panose="02030602050306030303" pitchFamily="18" charset="0"/>
            </a:endParaRPr>
          </a:p>
          <a:p>
            <a:pPr lvl="1">
              <a:lnSpc>
                <a:spcPct val="150000"/>
              </a:lnSpc>
            </a:pPr>
            <a:endParaRPr lang="en-US" sz="2800" dirty="0" smtClean="0">
              <a:solidFill>
                <a:srgbClr val="002060"/>
              </a:solidFill>
              <a:latin typeface="Constantia" panose="02030602050306030303" pitchFamily="18" charset="0"/>
            </a:endParaRPr>
          </a:p>
          <a:p>
            <a:pPr lvl="1">
              <a:lnSpc>
                <a:spcPct val="150000"/>
              </a:lnSpc>
            </a:pPr>
            <a:endParaRPr lang="en-US" sz="2800" dirty="0" smtClean="0">
              <a:solidFill>
                <a:srgbClr val="002060"/>
              </a:solidFill>
              <a:latin typeface="Constantia" panose="02030602050306030303" pitchFamily="18" charset="0"/>
            </a:endParaRPr>
          </a:p>
          <a:p>
            <a:pPr lvl="1">
              <a:lnSpc>
                <a:spcPct val="150000"/>
              </a:lnSpc>
            </a:pPr>
            <a:endParaRPr lang="en-US" sz="2800" dirty="0" smtClean="0">
              <a:solidFill>
                <a:srgbClr val="002060"/>
              </a:solidFill>
              <a:latin typeface="Constantia" panose="02030602050306030303" pitchFamily="18" charset="0"/>
            </a:endParaRPr>
          </a:p>
          <a:p>
            <a:pPr marL="800100" lvl="1" indent="-342900">
              <a:lnSpc>
                <a:spcPct val="150000"/>
              </a:lnSpc>
              <a:buFont typeface="Wingdings" panose="05000000000000000000" pitchFamily="2" charset="2"/>
              <a:buChar char="§"/>
            </a:pPr>
            <a:endParaRPr lang="en-US" sz="2800" dirty="0" smtClean="0">
              <a:solidFill>
                <a:srgbClr val="002060"/>
              </a:solidFill>
              <a:latin typeface="Constantia" panose="02030602050306030303" pitchFamily="18" charset="0"/>
            </a:endParaRPr>
          </a:p>
          <a:p>
            <a:pPr marL="800100" lvl="1" indent="-342900">
              <a:lnSpc>
                <a:spcPct val="150000"/>
              </a:lnSpc>
              <a:buFont typeface="Wingdings" panose="05000000000000000000" pitchFamily="2" charset="2"/>
              <a:buChar char="§"/>
            </a:pPr>
            <a:r>
              <a:rPr lang="en-US" sz="2800" dirty="0" smtClean="0">
                <a:solidFill>
                  <a:srgbClr val="002060"/>
                </a:solidFill>
                <a:latin typeface="Constantia" panose="02030602050306030303" pitchFamily="18" charset="0"/>
              </a:rPr>
              <a:t>&lt;style&gt; attributes (</a:t>
            </a:r>
            <a:r>
              <a:rPr lang="en-US" sz="2800" dirty="0" err="1" smtClean="0">
                <a:solidFill>
                  <a:srgbClr val="002060"/>
                </a:solidFill>
                <a:latin typeface="Constantia" panose="02030602050306030303" pitchFamily="18" charset="0"/>
              </a:rPr>
              <a:t>type,Media</a:t>
            </a:r>
            <a:r>
              <a:rPr lang="en-US" sz="2800" dirty="0" smtClean="0">
                <a:solidFill>
                  <a:srgbClr val="002060"/>
                </a:solidFill>
                <a:latin typeface="Constantia" panose="02030602050306030303" pitchFamily="18" charset="0"/>
              </a:rPr>
              <a:t>)</a:t>
            </a:r>
          </a:p>
          <a:p>
            <a:pPr marL="342900" indent="-342900">
              <a:lnSpc>
                <a:spcPct val="150000"/>
              </a:lnSpc>
              <a:buFont typeface="Wingdings" panose="05000000000000000000" pitchFamily="2" charset="2"/>
              <a:buChar char="§"/>
            </a:pPr>
            <a:endParaRPr lang="en-US" sz="2800" dirty="0" smtClean="0">
              <a:solidFill>
                <a:srgbClr val="002060"/>
              </a:solidFill>
              <a:latin typeface="Constantia" panose="02030602050306030303" pitchFamily="18" charset="0"/>
            </a:endParaRPr>
          </a:p>
          <a:p>
            <a:pPr marL="342900" indent="-342900">
              <a:lnSpc>
                <a:spcPct val="150000"/>
              </a:lnSpc>
              <a:buFont typeface="Wingdings" panose="05000000000000000000" pitchFamily="2" charset="2"/>
              <a:buChar char="§"/>
            </a:pPr>
            <a:endParaRPr lang="en-US" sz="2800" dirty="0">
              <a:solidFill>
                <a:srgbClr val="002060"/>
              </a:solidFill>
              <a:latin typeface="Constantia" panose="02030602050306030303"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952" y="1219896"/>
            <a:ext cx="332422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888" y="2301721"/>
            <a:ext cx="3019425" cy="85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914881" y="1599643"/>
            <a:ext cx="3163441" cy="307777"/>
          </a:xfrm>
          <a:prstGeom prst="rect">
            <a:avLst/>
          </a:prstGeom>
          <a:noFill/>
        </p:spPr>
        <p:txBody>
          <a:bodyPr wrap="square" rtlCol="0">
            <a:spAutoFit/>
          </a:bodyPr>
          <a:lstStyle/>
          <a:p>
            <a:r>
              <a:rPr lang="en-US" dirty="0"/>
              <a:t>It will produce the following result </a:t>
            </a:r>
          </a:p>
        </p:txBody>
      </p:sp>
    </p:spTree>
    <p:extLst>
      <p:ext uri="{BB962C8B-B14F-4D97-AF65-F5344CB8AC3E}">
        <p14:creationId xmlns:p14="http://schemas.microsoft.com/office/powerpoint/2010/main" val="244903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wipe(down)">
                                      <p:cBhvr>
                                        <p:cTn id="25" dur="580">
                                          <p:stCondLst>
                                            <p:cond delay="0"/>
                                          </p:stCondLst>
                                        </p:cTn>
                                        <p:tgtEl>
                                          <p:spTgt spid="2">
                                            <p:txEl>
                                              <p:pRg st="1" end="1"/>
                                            </p:txEl>
                                          </p:spTgt>
                                        </p:tgtEl>
                                      </p:cBhvr>
                                    </p:animEffect>
                                    <p:anim calcmode="lin" valueType="num">
                                      <p:cBhvr>
                                        <p:cTn id="26" dur="1822"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xEl>
                                              <p:pRg st="1" end="1"/>
                                            </p:txEl>
                                          </p:spTgt>
                                        </p:tgtEl>
                                      </p:cBhvr>
                                      <p:to x="100000" y="60000"/>
                                    </p:animScale>
                                    <p:animScale>
                                      <p:cBhvr>
                                        <p:cTn id="32" dur="166" decel="50000">
                                          <p:stCondLst>
                                            <p:cond delay="676"/>
                                          </p:stCondLst>
                                        </p:cTn>
                                        <p:tgtEl>
                                          <p:spTgt spid="2">
                                            <p:txEl>
                                              <p:pRg st="1" end="1"/>
                                            </p:txEl>
                                          </p:spTgt>
                                        </p:tgtEl>
                                      </p:cBhvr>
                                      <p:to x="100000" y="100000"/>
                                    </p:animScale>
                                    <p:animScale>
                                      <p:cBhvr>
                                        <p:cTn id="33" dur="26">
                                          <p:stCondLst>
                                            <p:cond delay="1312"/>
                                          </p:stCondLst>
                                        </p:cTn>
                                        <p:tgtEl>
                                          <p:spTgt spid="2">
                                            <p:txEl>
                                              <p:pRg st="1" end="1"/>
                                            </p:txEl>
                                          </p:spTgt>
                                        </p:tgtEl>
                                      </p:cBhvr>
                                      <p:to x="100000" y="80000"/>
                                    </p:animScale>
                                    <p:animScale>
                                      <p:cBhvr>
                                        <p:cTn id="34" dur="166" decel="50000">
                                          <p:stCondLst>
                                            <p:cond delay="1338"/>
                                          </p:stCondLst>
                                        </p:cTn>
                                        <p:tgtEl>
                                          <p:spTgt spid="2">
                                            <p:txEl>
                                              <p:pRg st="1" end="1"/>
                                            </p:txEl>
                                          </p:spTgt>
                                        </p:tgtEl>
                                      </p:cBhvr>
                                      <p:to x="100000" y="100000"/>
                                    </p:animScale>
                                    <p:animScale>
                                      <p:cBhvr>
                                        <p:cTn id="35" dur="26">
                                          <p:stCondLst>
                                            <p:cond delay="1642"/>
                                          </p:stCondLst>
                                        </p:cTn>
                                        <p:tgtEl>
                                          <p:spTgt spid="2">
                                            <p:txEl>
                                              <p:pRg st="1" end="1"/>
                                            </p:txEl>
                                          </p:spTgt>
                                        </p:tgtEl>
                                      </p:cBhvr>
                                      <p:to x="100000" y="90000"/>
                                    </p:animScale>
                                    <p:animScale>
                                      <p:cBhvr>
                                        <p:cTn id="36" dur="166" decel="50000">
                                          <p:stCondLst>
                                            <p:cond delay="1668"/>
                                          </p:stCondLst>
                                        </p:cTn>
                                        <p:tgtEl>
                                          <p:spTgt spid="2">
                                            <p:txEl>
                                              <p:pRg st="1" end="1"/>
                                            </p:txEl>
                                          </p:spTgt>
                                        </p:tgtEl>
                                      </p:cBhvr>
                                      <p:to x="100000" y="100000"/>
                                    </p:animScale>
                                    <p:animScale>
                                      <p:cBhvr>
                                        <p:cTn id="37" dur="26">
                                          <p:stCondLst>
                                            <p:cond delay="1808"/>
                                          </p:stCondLst>
                                        </p:cTn>
                                        <p:tgtEl>
                                          <p:spTgt spid="2">
                                            <p:txEl>
                                              <p:pRg st="1" end="1"/>
                                            </p:txEl>
                                          </p:spTgt>
                                        </p:tgtEl>
                                      </p:cBhvr>
                                      <p:to x="100000" y="95000"/>
                                    </p:animScale>
                                    <p:animScale>
                                      <p:cBhvr>
                                        <p:cTn id="38" dur="166" decel="50000">
                                          <p:stCondLst>
                                            <p:cond delay="1834"/>
                                          </p:stCondLst>
                                        </p:cTn>
                                        <p:tgtEl>
                                          <p:spTgt spid="2">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Effect transition="in" filter="wipe(down)">
                                      <p:cBhvr>
                                        <p:cTn id="43" dur="580">
                                          <p:stCondLst>
                                            <p:cond delay="0"/>
                                          </p:stCondLst>
                                        </p:cTn>
                                        <p:tgtEl>
                                          <p:spTgt spid="2">
                                            <p:txEl>
                                              <p:pRg st="7" end="7"/>
                                            </p:txEl>
                                          </p:spTgt>
                                        </p:tgtEl>
                                      </p:cBhvr>
                                    </p:animEffect>
                                    <p:anim calcmode="lin" valueType="num">
                                      <p:cBhvr>
                                        <p:cTn id="44" dur="1822" tmFilter="0,0; 0.14,0.36; 0.43,0.73; 0.71,0.91; 1.0,1.0">
                                          <p:stCondLst>
                                            <p:cond delay="0"/>
                                          </p:stCondLst>
                                        </p:cTn>
                                        <p:tgtEl>
                                          <p:spTgt spid="2">
                                            <p:txEl>
                                              <p:pRg st="7" end="7"/>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
                                            <p:txEl>
                                              <p:pRg st="7" end="7"/>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
                                            <p:txEl>
                                              <p:pRg st="7" end="7"/>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
                                            <p:txEl>
                                              <p:pRg st="7" end="7"/>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
                                            <p:txEl>
                                              <p:pRg st="7" end="7"/>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2">
                                            <p:txEl>
                                              <p:pRg st="7" end="7"/>
                                            </p:txEl>
                                          </p:spTgt>
                                        </p:tgtEl>
                                      </p:cBhvr>
                                      <p:to x="100000" y="60000"/>
                                    </p:animScale>
                                    <p:animScale>
                                      <p:cBhvr>
                                        <p:cTn id="50" dur="166" decel="50000">
                                          <p:stCondLst>
                                            <p:cond delay="676"/>
                                          </p:stCondLst>
                                        </p:cTn>
                                        <p:tgtEl>
                                          <p:spTgt spid="2">
                                            <p:txEl>
                                              <p:pRg st="7" end="7"/>
                                            </p:txEl>
                                          </p:spTgt>
                                        </p:tgtEl>
                                      </p:cBhvr>
                                      <p:to x="100000" y="100000"/>
                                    </p:animScale>
                                    <p:animScale>
                                      <p:cBhvr>
                                        <p:cTn id="51" dur="26">
                                          <p:stCondLst>
                                            <p:cond delay="1312"/>
                                          </p:stCondLst>
                                        </p:cTn>
                                        <p:tgtEl>
                                          <p:spTgt spid="2">
                                            <p:txEl>
                                              <p:pRg st="7" end="7"/>
                                            </p:txEl>
                                          </p:spTgt>
                                        </p:tgtEl>
                                      </p:cBhvr>
                                      <p:to x="100000" y="80000"/>
                                    </p:animScale>
                                    <p:animScale>
                                      <p:cBhvr>
                                        <p:cTn id="52" dur="166" decel="50000">
                                          <p:stCondLst>
                                            <p:cond delay="1338"/>
                                          </p:stCondLst>
                                        </p:cTn>
                                        <p:tgtEl>
                                          <p:spTgt spid="2">
                                            <p:txEl>
                                              <p:pRg st="7" end="7"/>
                                            </p:txEl>
                                          </p:spTgt>
                                        </p:tgtEl>
                                      </p:cBhvr>
                                      <p:to x="100000" y="100000"/>
                                    </p:animScale>
                                    <p:animScale>
                                      <p:cBhvr>
                                        <p:cTn id="53" dur="26">
                                          <p:stCondLst>
                                            <p:cond delay="1642"/>
                                          </p:stCondLst>
                                        </p:cTn>
                                        <p:tgtEl>
                                          <p:spTgt spid="2">
                                            <p:txEl>
                                              <p:pRg st="7" end="7"/>
                                            </p:txEl>
                                          </p:spTgt>
                                        </p:tgtEl>
                                      </p:cBhvr>
                                      <p:to x="100000" y="90000"/>
                                    </p:animScale>
                                    <p:animScale>
                                      <p:cBhvr>
                                        <p:cTn id="54" dur="166" decel="50000">
                                          <p:stCondLst>
                                            <p:cond delay="1668"/>
                                          </p:stCondLst>
                                        </p:cTn>
                                        <p:tgtEl>
                                          <p:spTgt spid="2">
                                            <p:txEl>
                                              <p:pRg st="7" end="7"/>
                                            </p:txEl>
                                          </p:spTgt>
                                        </p:tgtEl>
                                      </p:cBhvr>
                                      <p:to x="100000" y="100000"/>
                                    </p:animScale>
                                    <p:animScale>
                                      <p:cBhvr>
                                        <p:cTn id="55" dur="26">
                                          <p:stCondLst>
                                            <p:cond delay="1808"/>
                                          </p:stCondLst>
                                        </p:cTn>
                                        <p:tgtEl>
                                          <p:spTgt spid="2">
                                            <p:txEl>
                                              <p:pRg st="7" end="7"/>
                                            </p:txEl>
                                          </p:spTgt>
                                        </p:tgtEl>
                                      </p:cBhvr>
                                      <p:to x="100000" y="95000"/>
                                    </p:animScale>
                                    <p:animScale>
                                      <p:cBhvr>
                                        <p:cTn id="56" dur="166" decel="50000">
                                          <p:stCondLst>
                                            <p:cond delay="1834"/>
                                          </p:stCondLst>
                                        </p:cTn>
                                        <p:tgtEl>
                                          <p:spTgt spid="2">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693" y="946165"/>
            <a:ext cx="7202184" cy="3022869"/>
          </a:xfrm>
        </p:spPr>
        <p:txBody>
          <a:bodyPr>
            <a:noAutofit/>
          </a:bodyPr>
          <a:lstStyle/>
          <a:p>
            <a:pPr marL="0" lvl="0" indent="0">
              <a:buNone/>
            </a:pPr>
            <a:endParaRPr lang="en-US" sz="2800" dirty="0"/>
          </a:p>
          <a:p>
            <a:pPr marL="457200" indent="-457200">
              <a:buFont typeface="+mj-lt"/>
              <a:buAutoNum type="arabicPeriod"/>
            </a:pPr>
            <a:endParaRPr lang="en-US" sz="2400" dirty="0"/>
          </a:p>
          <a:p>
            <a:pPr marL="0" indent="0">
              <a:buNone/>
            </a:pPr>
            <a:r>
              <a:rPr lang="en-US" sz="2400" dirty="0">
                <a:solidFill>
                  <a:schemeClr val="bg1"/>
                </a:solidFill>
              </a:rPr>
              <a:t>	</a:t>
            </a:r>
          </a:p>
          <a:p>
            <a:pPr marL="0" indent="0">
              <a:buNone/>
            </a:pPr>
            <a:endParaRPr lang="en-US" sz="2800" dirty="0">
              <a:solidFill>
                <a:srgbClr val="002060"/>
              </a:solidFill>
              <a:latin typeface="Constantia" panose="02030602050306030303" pitchFamily="18" charset="0"/>
              <a:cs typeface="Arial" pitchFamily="34" charset="0"/>
            </a:endParaRPr>
          </a:p>
        </p:txBody>
      </p:sp>
      <p:sp>
        <p:nvSpPr>
          <p:cNvPr id="5" name="Title 1"/>
          <p:cNvSpPr txBox="1">
            <a:spLocks/>
          </p:cNvSpPr>
          <p:nvPr/>
        </p:nvSpPr>
        <p:spPr>
          <a:xfrm>
            <a:off x="436312" y="144715"/>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Inclusion-Continued</a:t>
            </a:r>
            <a:endParaRPr lang="en-US" sz="2800" b="1" dirty="0">
              <a:solidFill>
                <a:schemeClr val="accent6">
                  <a:lumMod val="75000"/>
                </a:schemeClr>
              </a:solidFill>
              <a:latin typeface="Constantia" panose="02030602050306030303" pitchFamily="18" charset="0"/>
            </a:endParaRPr>
          </a:p>
        </p:txBody>
      </p:sp>
      <p:sp>
        <p:nvSpPr>
          <p:cNvPr id="2" name="Rectangle 1"/>
          <p:cNvSpPr/>
          <p:nvPr/>
        </p:nvSpPr>
        <p:spPr>
          <a:xfrm>
            <a:off x="323528" y="576315"/>
            <a:ext cx="8342384" cy="7017306"/>
          </a:xfrm>
          <a:prstGeom prst="rect">
            <a:avLst/>
          </a:prstGeom>
        </p:spPr>
        <p:txBody>
          <a:bodyPr wrap="square">
            <a:spAutoFit/>
          </a:bodyPr>
          <a:lstStyle/>
          <a:p>
            <a:pPr marL="800100" lvl="1" indent="-342900">
              <a:lnSpc>
                <a:spcPct val="150000"/>
              </a:lnSpc>
              <a:buFont typeface="Wingdings" panose="05000000000000000000" pitchFamily="2" charset="2"/>
              <a:buChar char="§"/>
            </a:pPr>
            <a:r>
              <a:rPr lang="en-US" sz="2800" dirty="0">
                <a:solidFill>
                  <a:srgbClr val="002060"/>
                </a:solidFill>
                <a:latin typeface="Constantia" panose="02030602050306030303" pitchFamily="18" charset="0"/>
              </a:rPr>
              <a:t>Inline CSS </a:t>
            </a:r>
            <a:endParaRPr lang="en-US" sz="2800" dirty="0" smtClean="0">
              <a:solidFill>
                <a:srgbClr val="002060"/>
              </a:solidFill>
              <a:latin typeface="Constantia" panose="02030602050306030303" pitchFamily="18" charset="0"/>
            </a:endParaRPr>
          </a:p>
          <a:p>
            <a:pPr lvl="1">
              <a:lnSpc>
                <a:spcPct val="150000"/>
              </a:lnSpc>
            </a:pPr>
            <a:r>
              <a:rPr lang="en-US" sz="2800" dirty="0" smtClean="0"/>
              <a:t>	</a:t>
            </a:r>
            <a:r>
              <a:rPr lang="en-US" sz="2400" dirty="0" smtClean="0"/>
              <a:t>Syntax:&lt;element </a:t>
            </a:r>
            <a:r>
              <a:rPr lang="en-US" sz="2400" dirty="0"/>
              <a:t>style = "...style rules</a:t>
            </a:r>
            <a:r>
              <a:rPr lang="en-US" sz="2400" dirty="0" smtClean="0"/>
              <a:t>...."&gt;</a:t>
            </a:r>
          </a:p>
          <a:p>
            <a:pPr lvl="1">
              <a:lnSpc>
                <a:spcPct val="150000"/>
              </a:lnSpc>
            </a:pPr>
            <a:r>
              <a:rPr lang="en-US" sz="2400" dirty="0"/>
              <a:t>	</a:t>
            </a:r>
            <a:r>
              <a:rPr lang="en-US" sz="2400" dirty="0" err="1" smtClean="0"/>
              <a:t>Eg</a:t>
            </a:r>
            <a:r>
              <a:rPr lang="en-US" sz="2400" dirty="0" smtClean="0"/>
              <a:t>: &lt;h1 </a:t>
            </a:r>
            <a:r>
              <a:rPr lang="en-US" sz="2400" dirty="0"/>
              <a:t>style = "color:#36C;"&gt; This is inline CSS &lt;/h1</a:t>
            </a:r>
            <a:r>
              <a:rPr lang="en-US" sz="2400" dirty="0" smtClean="0"/>
              <a:t>&gt;</a:t>
            </a:r>
          </a:p>
          <a:p>
            <a:pPr lvl="1">
              <a:lnSpc>
                <a:spcPct val="150000"/>
              </a:lnSpc>
            </a:pPr>
            <a:endParaRPr lang="en-US" sz="2800" dirty="0" smtClean="0"/>
          </a:p>
          <a:p>
            <a:pPr marL="800100" lvl="1" indent="-342900">
              <a:lnSpc>
                <a:spcPct val="150000"/>
              </a:lnSpc>
              <a:buFont typeface="Wingdings" panose="05000000000000000000" pitchFamily="2" charset="2"/>
              <a:buChar char="§"/>
            </a:pPr>
            <a:r>
              <a:rPr lang="en-US" sz="2800" dirty="0">
                <a:solidFill>
                  <a:srgbClr val="002060"/>
                </a:solidFill>
                <a:latin typeface="Constantia" panose="02030602050306030303" pitchFamily="18" charset="0"/>
              </a:rPr>
              <a:t>External CSS</a:t>
            </a:r>
          </a:p>
          <a:p>
            <a:pPr>
              <a:lnSpc>
                <a:spcPct val="150000"/>
              </a:lnSpc>
            </a:pPr>
            <a:r>
              <a:rPr lang="en-US" sz="2800" dirty="0" smtClean="0">
                <a:solidFill>
                  <a:srgbClr val="002060"/>
                </a:solidFill>
                <a:latin typeface="Constantia" panose="02030602050306030303" pitchFamily="18" charset="0"/>
              </a:rPr>
              <a:t>	</a:t>
            </a:r>
            <a:r>
              <a:rPr lang="en-US" sz="2800" dirty="0"/>
              <a:t>&lt;link type = "text/</a:t>
            </a:r>
            <a:r>
              <a:rPr lang="en-US" sz="2800" dirty="0" err="1"/>
              <a:t>css</a:t>
            </a:r>
            <a:r>
              <a:rPr lang="en-US" sz="2800" dirty="0"/>
              <a:t>" </a:t>
            </a:r>
            <a:r>
              <a:rPr lang="en-US" sz="2800" dirty="0" err="1"/>
              <a:t>href</a:t>
            </a:r>
            <a:r>
              <a:rPr lang="en-US" sz="2800" dirty="0"/>
              <a:t> = "..." media = "..." </a:t>
            </a:r>
            <a:r>
              <a:rPr lang="en-US" sz="2800" dirty="0" smtClean="0"/>
              <a:t>/&gt;</a:t>
            </a:r>
            <a:endParaRPr lang="en-US" sz="2800" dirty="0">
              <a:solidFill>
                <a:srgbClr val="002060"/>
              </a:solidFill>
              <a:latin typeface="Constantia" panose="02030602050306030303" pitchFamily="18" charset="0"/>
            </a:endParaRPr>
          </a:p>
          <a:p>
            <a:pPr>
              <a:lnSpc>
                <a:spcPct val="150000"/>
              </a:lnSpc>
            </a:pPr>
            <a:endParaRPr lang="en-US" sz="2800" dirty="0">
              <a:solidFill>
                <a:srgbClr val="002060"/>
              </a:solidFill>
              <a:latin typeface="Constantia" panose="02030602050306030303" pitchFamily="18" charset="0"/>
            </a:endParaRPr>
          </a:p>
          <a:p>
            <a:pPr marL="800100" lvl="1" indent="-342900">
              <a:lnSpc>
                <a:spcPct val="150000"/>
              </a:lnSpc>
              <a:buFont typeface="Wingdings" panose="05000000000000000000" pitchFamily="2" charset="2"/>
              <a:buChar char="§"/>
            </a:pPr>
            <a:r>
              <a:rPr lang="en-US" sz="2800" dirty="0">
                <a:solidFill>
                  <a:srgbClr val="002060"/>
                </a:solidFill>
                <a:latin typeface="Constantia" panose="02030602050306030303" pitchFamily="18" charset="0"/>
              </a:rPr>
              <a:t>CSS rules overriding</a:t>
            </a:r>
          </a:p>
          <a:p>
            <a:pPr>
              <a:lnSpc>
                <a:spcPct val="150000"/>
              </a:lnSpc>
            </a:pPr>
            <a:r>
              <a:rPr lang="en-US" sz="2800" dirty="0" smtClean="0"/>
              <a:t>	</a:t>
            </a:r>
            <a:endParaRPr lang="en-US" sz="2800" dirty="0" smtClean="0">
              <a:solidFill>
                <a:srgbClr val="002060"/>
              </a:solidFill>
              <a:latin typeface="Constantia" panose="02030602050306030303" pitchFamily="18" charset="0"/>
            </a:endParaRPr>
          </a:p>
        </p:txBody>
      </p:sp>
    </p:spTree>
    <p:extLst>
      <p:ext uri="{BB962C8B-B14F-4D97-AF65-F5344CB8AC3E}">
        <p14:creationId xmlns:p14="http://schemas.microsoft.com/office/powerpoint/2010/main" val="417621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anim calcmode="lin" valueType="num">
                                      <p:cBhvr>
                                        <p:cTn id="8" dur="2000" fill="hold"/>
                                        <p:tgtEl>
                                          <p:spTgt spid="2">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2000"/>
                                        <p:tgtEl>
                                          <p:spTgt spid="2">
                                            <p:txEl>
                                              <p:pRg st="1" end="1"/>
                                            </p:txEl>
                                          </p:spTgt>
                                        </p:tgtEl>
                                      </p:cBhvr>
                                    </p:animEffect>
                                    <p:anim calcmode="lin" valueType="num">
                                      <p:cBhvr>
                                        <p:cTn id="15" dur="2000" fill="hold"/>
                                        <p:tgtEl>
                                          <p:spTgt spid="2">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2">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2000"/>
                                        <p:tgtEl>
                                          <p:spTgt spid="2">
                                            <p:txEl>
                                              <p:pRg st="2" end="2"/>
                                            </p:txEl>
                                          </p:spTgt>
                                        </p:tgtEl>
                                      </p:cBhvr>
                                    </p:animEffect>
                                    <p:anim calcmode="lin" valueType="num">
                                      <p:cBhvr>
                                        <p:cTn id="22" dur="2000" fill="hold"/>
                                        <p:tgtEl>
                                          <p:spTgt spid="2">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2">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2000"/>
                                        <p:tgtEl>
                                          <p:spTgt spid="2">
                                            <p:txEl>
                                              <p:pRg st="4" end="4"/>
                                            </p:txEl>
                                          </p:spTgt>
                                        </p:tgtEl>
                                      </p:cBhvr>
                                    </p:animEffect>
                                    <p:anim calcmode="lin" valueType="num">
                                      <p:cBhvr>
                                        <p:cTn id="29" dur="2000" fill="hold"/>
                                        <p:tgtEl>
                                          <p:spTgt spid="2">
                                            <p:txEl>
                                              <p:pRg st="4" end="4"/>
                                            </p:txEl>
                                          </p:spTgt>
                                        </p:tgtEl>
                                        <p:attrNameLst>
                                          <p:attrName>ppt_w</p:attrName>
                                        </p:attrNameLst>
                                      </p:cBhvr>
                                      <p:tavLst>
                                        <p:tav tm="0" fmla="#ppt_w*sin(2.5*pi*$)">
                                          <p:val>
                                            <p:fltVal val="0"/>
                                          </p:val>
                                        </p:tav>
                                        <p:tav tm="100000">
                                          <p:val>
                                            <p:fltVal val="1"/>
                                          </p:val>
                                        </p:tav>
                                      </p:tavLst>
                                    </p:anim>
                                    <p:anim calcmode="lin" valueType="num">
                                      <p:cBhvr>
                                        <p:cTn id="30" dur="2000" fill="hold"/>
                                        <p:tgtEl>
                                          <p:spTgt spid="2">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2000"/>
                                        <p:tgtEl>
                                          <p:spTgt spid="2">
                                            <p:txEl>
                                              <p:pRg st="5" end="5"/>
                                            </p:txEl>
                                          </p:spTgt>
                                        </p:tgtEl>
                                      </p:cBhvr>
                                    </p:animEffect>
                                    <p:anim calcmode="lin" valueType="num">
                                      <p:cBhvr>
                                        <p:cTn id="36" dur="2000" fill="hold"/>
                                        <p:tgtEl>
                                          <p:spTgt spid="2">
                                            <p:txEl>
                                              <p:pRg st="5" end="5"/>
                                            </p:txEl>
                                          </p:spTgt>
                                        </p:tgtEl>
                                        <p:attrNameLst>
                                          <p:attrName>ppt_w</p:attrName>
                                        </p:attrNameLst>
                                      </p:cBhvr>
                                      <p:tavLst>
                                        <p:tav tm="0" fmla="#ppt_w*sin(2.5*pi*$)">
                                          <p:val>
                                            <p:fltVal val="0"/>
                                          </p:val>
                                        </p:tav>
                                        <p:tav tm="100000">
                                          <p:val>
                                            <p:fltVal val="1"/>
                                          </p:val>
                                        </p:tav>
                                      </p:tavLst>
                                    </p:anim>
                                    <p:anim calcmode="lin" valueType="num">
                                      <p:cBhvr>
                                        <p:cTn id="37" dur="2000" fill="hold"/>
                                        <p:tgtEl>
                                          <p:spTgt spid="2">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2000"/>
                                        <p:tgtEl>
                                          <p:spTgt spid="2">
                                            <p:txEl>
                                              <p:pRg st="7" end="7"/>
                                            </p:txEl>
                                          </p:spTgt>
                                        </p:tgtEl>
                                      </p:cBhvr>
                                    </p:animEffect>
                                    <p:anim calcmode="lin" valueType="num">
                                      <p:cBhvr>
                                        <p:cTn id="43" dur="2000" fill="hold"/>
                                        <p:tgtEl>
                                          <p:spTgt spid="2">
                                            <p:txEl>
                                              <p:pRg st="7" end="7"/>
                                            </p:txEl>
                                          </p:spTgt>
                                        </p:tgtEl>
                                        <p:attrNameLst>
                                          <p:attrName>ppt_w</p:attrName>
                                        </p:attrNameLst>
                                      </p:cBhvr>
                                      <p:tavLst>
                                        <p:tav tm="0" fmla="#ppt_w*sin(2.5*pi*$)">
                                          <p:val>
                                            <p:fltVal val="0"/>
                                          </p:val>
                                        </p:tav>
                                        <p:tav tm="100000">
                                          <p:val>
                                            <p:fltVal val="1"/>
                                          </p:val>
                                        </p:tav>
                                      </p:tavLst>
                                    </p:anim>
                                    <p:anim calcmode="lin" valueType="num">
                                      <p:cBhvr>
                                        <p:cTn id="44" dur="2000" fill="hold"/>
                                        <p:tgtEl>
                                          <p:spTgt spid="2">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Effect transition="in" filter="fade">
                                      <p:cBhvr>
                                        <p:cTn id="49" dur="2000"/>
                                        <p:tgtEl>
                                          <p:spTgt spid="2">
                                            <p:txEl>
                                              <p:pRg st="8" end="8"/>
                                            </p:txEl>
                                          </p:spTgt>
                                        </p:tgtEl>
                                      </p:cBhvr>
                                    </p:animEffect>
                                    <p:anim calcmode="lin" valueType="num">
                                      <p:cBhvr>
                                        <p:cTn id="50" dur="2000" fill="hold"/>
                                        <p:tgtEl>
                                          <p:spTgt spid="2">
                                            <p:txEl>
                                              <p:pRg st="8" end="8"/>
                                            </p:txEl>
                                          </p:spTgt>
                                        </p:tgtEl>
                                        <p:attrNameLst>
                                          <p:attrName>ppt_w</p:attrName>
                                        </p:attrNameLst>
                                      </p:cBhvr>
                                      <p:tavLst>
                                        <p:tav tm="0" fmla="#ppt_w*sin(2.5*pi*$)">
                                          <p:val>
                                            <p:fltVal val="0"/>
                                          </p:val>
                                        </p:tav>
                                        <p:tav tm="100000">
                                          <p:val>
                                            <p:fltVal val="1"/>
                                          </p:val>
                                        </p:tav>
                                      </p:tavLst>
                                    </p:anim>
                                    <p:anim calcmode="lin" valueType="num">
                                      <p:cBhvr>
                                        <p:cTn id="51" dur="2000" fill="hold"/>
                                        <p:tgtEl>
                                          <p:spTgt spid="2">
                                            <p:txEl>
                                              <p:pRg st="8" end="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693" y="946165"/>
            <a:ext cx="7202184" cy="3022869"/>
          </a:xfrm>
        </p:spPr>
        <p:txBody>
          <a:bodyPr>
            <a:noAutofit/>
          </a:bodyPr>
          <a:lstStyle/>
          <a:p>
            <a:pPr marL="0" lvl="0" indent="0">
              <a:buNone/>
            </a:pPr>
            <a:endParaRPr lang="en-US" sz="2800" dirty="0"/>
          </a:p>
          <a:p>
            <a:pPr marL="457200" indent="-457200">
              <a:buFont typeface="+mj-lt"/>
              <a:buAutoNum type="arabicPeriod"/>
            </a:pPr>
            <a:endParaRPr lang="en-US" sz="2400" dirty="0"/>
          </a:p>
          <a:p>
            <a:pPr marL="0" indent="0">
              <a:buNone/>
            </a:pPr>
            <a:r>
              <a:rPr lang="en-US" sz="2400" dirty="0">
                <a:solidFill>
                  <a:schemeClr val="bg1"/>
                </a:solidFill>
              </a:rPr>
              <a:t>	</a:t>
            </a:r>
          </a:p>
          <a:p>
            <a:pPr marL="0" indent="0">
              <a:buNone/>
            </a:pPr>
            <a:endParaRPr lang="en-US" sz="2800" dirty="0">
              <a:solidFill>
                <a:srgbClr val="002060"/>
              </a:solidFill>
              <a:latin typeface="Constantia" panose="02030602050306030303" pitchFamily="18" charset="0"/>
              <a:cs typeface="Arial" pitchFamily="34" charset="0"/>
            </a:endParaRPr>
          </a:p>
        </p:txBody>
      </p:sp>
      <p:sp>
        <p:nvSpPr>
          <p:cNvPr id="5" name="Title 1"/>
          <p:cNvSpPr txBox="1">
            <a:spLocks/>
          </p:cNvSpPr>
          <p:nvPr/>
        </p:nvSpPr>
        <p:spPr>
          <a:xfrm>
            <a:off x="436312" y="144715"/>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a:t>
            </a:r>
            <a:r>
              <a:rPr lang="en-US" sz="3200" b="1" dirty="0">
                <a:solidFill>
                  <a:schemeClr val="accent6">
                    <a:lumMod val="75000"/>
                  </a:schemeClr>
                </a:solidFill>
                <a:latin typeface="Constantia" panose="02030602050306030303" pitchFamily="18" charset="0"/>
              </a:rPr>
              <a:t>- Colors</a:t>
            </a:r>
            <a:endParaRPr lang="en-US" sz="2800" b="1" dirty="0">
              <a:solidFill>
                <a:schemeClr val="accent6">
                  <a:lumMod val="75000"/>
                </a:schemeClr>
              </a:solidFill>
              <a:latin typeface="Constantia" panose="02030602050306030303" pitchFamily="18" charset="0"/>
            </a:endParaRPr>
          </a:p>
        </p:txBody>
      </p:sp>
      <p:sp>
        <p:nvSpPr>
          <p:cNvPr id="2" name="Rectangle 1"/>
          <p:cNvSpPr/>
          <p:nvPr/>
        </p:nvSpPr>
        <p:spPr>
          <a:xfrm>
            <a:off x="323528" y="576316"/>
            <a:ext cx="8342384" cy="1384995"/>
          </a:xfrm>
          <a:prstGeom prst="rect">
            <a:avLst/>
          </a:prstGeom>
        </p:spPr>
        <p:txBody>
          <a:bodyPr wrap="square">
            <a:spAutoFit/>
          </a:bodyPr>
          <a:lstStyle/>
          <a:p>
            <a:pPr marL="800100" lvl="1" indent="-342900">
              <a:lnSpc>
                <a:spcPct val="150000"/>
              </a:lnSpc>
              <a:buFont typeface="Wingdings" panose="05000000000000000000" pitchFamily="2" charset="2"/>
              <a:buChar char="§"/>
            </a:pPr>
            <a:endParaRPr lang="en-US" sz="2800" dirty="0">
              <a:solidFill>
                <a:srgbClr val="002060"/>
              </a:solidFill>
              <a:latin typeface="Constantia" panose="02030602050306030303" pitchFamily="18" charset="0"/>
            </a:endParaRPr>
          </a:p>
          <a:p>
            <a:pPr>
              <a:lnSpc>
                <a:spcPct val="150000"/>
              </a:lnSpc>
            </a:pPr>
            <a:r>
              <a:rPr lang="en-US" sz="2800" dirty="0" smtClean="0"/>
              <a:t>	</a:t>
            </a:r>
            <a:endParaRPr lang="en-US" sz="2800" dirty="0" smtClean="0">
              <a:solidFill>
                <a:srgbClr val="002060"/>
              </a:solidFill>
              <a:latin typeface="Constantia" panose="02030602050306030303"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329613"/>
            <a:ext cx="5734050" cy="1621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684088" y="843559"/>
            <a:ext cx="5120161" cy="584775"/>
          </a:xfrm>
          <a:prstGeom prst="rect">
            <a:avLst/>
          </a:prstGeom>
          <a:noFill/>
        </p:spPr>
        <p:txBody>
          <a:bodyPr wrap="square" rtlCol="0">
            <a:spAutoFit/>
          </a:bodyPr>
          <a:lstStyle/>
          <a:p>
            <a:pPr algn="ctr"/>
            <a:r>
              <a:rPr lang="en-US" sz="3200" b="1" dirty="0">
                <a:solidFill>
                  <a:schemeClr val="tx2">
                    <a:lumMod val="60000"/>
                    <a:lumOff val="40000"/>
                  </a:schemeClr>
                </a:solidFill>
              </a:rPr>
              <a:t>C</a:t>
            </a:r>
            <a:r>
              <a:rPr lang="en-US" sz="3200" b="1" dirty="0" smtClean="0">
                <a:solidFill>
                  <a:schemeClr val="tx2">
                    <a:lumMod val="60000"/>
                    <a:lumOff val="40000"/>
                  </a:schemeClr>
                </a:solidFill>
              </a:rPr>
              <a:t>olor Values</a:t>
            </a:r>
            <a:endParaRPr lang="en-US" sz="3200" b="1" dirty="0">
              <a:solidFill>
                <a:schemeClr val="tx2">
                  <a:lumMod val="60000"/>
                  <a:lumOff val="40000"/>
                </a:schemeClr>
              </a:solidFill>
            </a:endParaRPr>
          </a:p>
        </p:txBody>
      </p:sp>
      <p:sp>
        <p:nvSpPr>
          <p:cNvPr id="6" name="TextBox 5"/>
          <p:cNvSpPr txBox="1"/>
          <p:nvPr/>
        </p:nvSpPr>
        <p:spPr>
          <a:xfrm>
            <a:off x="611560" y="3219822"/>
            <a:ext cx="6696743" cy="954107"/>
          </a:xfrm>
          <a:prstGeom prst="rect">
            <a:avLst/>
          </a:prstGeom>
          <a:noFill/>
        </p:spPr>
        <p:txBody>
          <a:bodyPr wrap="square" rtlCol="0">
            <a:spAutoFit/>
          </a:bodyPr>
          <a:lstStyle/>
          <a:p>
            <a:r>
              <a:rPr lang="en-US" dirty="0">
                <a:hlinkClick r:id="rId4"/>
              </a:rPr>
              <a:t>https://htmlcolorcodes.com</a:t>
            </a:r>
            <a:r>
              <a:rPr lang="en-US" dirty="0" smtClean="0">
                <a:hlinkClick r:id="rId4"/>
              </a:rPr>
              <a:t>/</a:t>
            </a:r>
            <a:endParaRPr lang="en-US" dirty="0" smtClean="0"/>
          </a:p>
          <a:p>
            <a:endParaRPr lang="en-US" dirty="0"/>
          </a:p>
          <a:p>
            <a:r>
              <a:rPr lang="en-US" dirty="0">
                <a:hlinkClick r:id="rId5"/>
              </a:rPr>
              <a:t>https://</a:t>
            </a:r>
            <a:r>
              <a:rPr lang="en-US" dirty="0" smtClean="0">
                <a:hlinkClick r:id="rId5"/>
              </a:rPr>
              <a:t>www.tutorialspoint.com/html/html_color_code_builder.htm</a:t>
            </a:r>
            <a:endParaRPr lang="en-US" dirty="0" smtClean="0"/>
          </a:p>
          <a:p>
            <a:endParaRPr lang="en-US" dirty="0"/>
          </a:p>
        </p:txBody>
      </p: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7562" y="1244577"/>
            <a:ext cx="203835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719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000"/>
                                        <p:tgtEl>
                                          <p:spTgt spid="2">
                                            <p:txEl>
                                              <p:pRg st="1" end="1"/>
                                            </p:txEl>
                                          </p:spTgt>
                                        </p:tgtEl>
                                      </p:cBhvr>
                                    </p:animEffect>
                                    <p:anim calcmode="lin" valueType="num">
                                      <p:cBhvr>
                                        <p:cTn id="8" dur="2000" fill="hold"/>
                                        <p:tgtEl>
                                          <p:spTgt spid="2">
                                            <p:txEl>
                                              <p:pRg st="1" end="1"/>
                                            </p:txEl>
                                          </p:spTgt>
                                        </p:tgtEl>
                                        <p:attrNameLst>
                                          <p:attrName>ppt_w</p:attrName>
                                        </p:attrNameLst>
                                      </p:cBhvr>
                                      <p:tavLst>
                                        <p:tav tm="0" fmla="#ppt_w*sin(2.5*pi*$)">
                                          <p:val>
                                            <p:fltVal val="0"/>
                                          </p:val>
                                        </p:tav>
                                        <p:tav tm="100000">
                                          <p:val>
                                            <p:fltVal val="1"/>
                                          </p:val>
                                        </p:tav>
                                      </p:tavLst>
                                    </p:anim>
                                    <p:anim calcmode="lin" valueType="num">
                                      <p:cBhvr>
                                        <p:cTn id="9" dur="2000" fill="hold"/>
                                        <p:tgtEl>
                                          <p:spTgt spid="2">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HTML Page</a:t>
            </a:r>
            <a:endParaRPr sz="3300" b="0" i="0" u="none" strike="noStrike" cap="none">
              <a:solidFill>
                <a:schemeClr val="dk1"/>
              </a:solidFill>
              <a:latin typeface="Calibri"/>
              <a:ea typeface="Calibri"/>
              <a:cs typeface="Calibri"/>
              <a:sym typeface="Calibri"/>
            </a:endParaRPr>
          </a:p>
        </p:txBody>
      </p:sp>
      <p:pic>
        <p:nvPicPr>
          <p:cNvPr id="186" name="Shape 186"/>
          <p:cNvPicPr preferRelativeResize="0">
            <a:picLocks noGrp="1"/>
          </p:cNvPicPr>
          <p:nvPr>
            <p:ph type="body" idx="1"/>
          </p:nvPr>
        </p:nvPicPr>
        <p:blipFill rotWithShape="1">
          <a:blip r:embed="rId3">
            <a:alphaModFix/>
          </a:blip>
          <a:srcRect/>
          <a:stretch/>
        </p:blipFill>
        <p:spPr>
          <a:xfrm>
            <a:off x="645962" y="1425568"/>
            <a:ext cx="7852077" cy="2943636"/>
          </a:xfrm>
          <a:prstGeom prst="rect">
            <a:avLst/>
          </a:prstGeom>
          <a:noFill/>
          <a:ln>
            <a:noFill/>
          </a:ln>
        </p:spPr>
      </p:pic>
      <p:pic>
        <p:nvPicPr>
          <p:cNvPr id="187" name="Shape 187"/>
          <p:cNvPicPr preferRelativeResize="0"/>
          <p:nvPr/>
        </p:nvPicPr>
        <p:blipFill rotWithShape="1">
          <a:blip r:embed="rId3">
            <a:alphaModFix/>
          </a:blip>
          <a:srcRect r="72639" b="70190"/>
          <a:stretch/>
        </p:blipFill>
        <p:spPr>
          <a:xfrm>
            <a:off x="645962" y="1425569"/>
            <a:ext cx="4052280" cy="867256"/>
          </a:xfrm>
          <a:prstGeom prst="rect">
            <a:avLst/>
          </a:prstGeom>
          <a:solidFill>
            <a:schemeClr val="lt1"/>
          </a:solidFill>
          <a:ln w="25400" cap="flat" cmpd="sng">
            <a:solidFill>
              <a:schemeClr val="accent5"/>
            </a:solidFill>
            <a:prstDash val="lgDash"/>
            <a:round/>
            <a:headEnd type="none" w="sm" len="sm"/>
            <a:tailEnd type="none" w="sm" len="sm"/>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87"/>
                                        </p:tgtEl>
                                        <p:attrNameLst>
                                          <p:attrName>style.visibility</p:attrName>
                                        </p:attrNameLst>
                                      </p:cBhvr>
                                      <p:to>
                                        <p:strVal val="visible"/>
                                      </p:to>
                                    </p:set>
                                    <p:anim calcmode="lin" valueType="num">
                                      <p:cBhvr additive="base">
                                        <p:cTn id="11" dur="500"/>
                                        <p:tgtEl>
                                          <p:spTgt spid="187"/>
                                        </p:tgtEl>
                                        <p:attrNameLst>
                                          <p:attrName>ppt_w</p:attrName>
                                        </p:attrNameLst>
                                      </p:cBhvr>
                                      <p:tavLst>
                                        <p:tav tm="0">
                                          <p:val>
                                            <p:strVal val="0"/>
                                          </p:val>
                                        </p:tav>
                                        <p:tav tm="100000">
                                          <p:val>
                                            <p:strVal val="#ppt_w"/>
                                          </p:val>
                                        </p:tav>
                                      </p:tavLst>
                                    </p:anim>
                                    <p:anim calcmode="lin" valueType="num">
                                      <p:cBhvr additive="base">
                                        <p:cTn id="12" dur="500"/>
                                        <p:tgtEl>
                                          <p:spTgt spid="18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80" y="1221600"/>
            <a:ext cx="6630700" cy="2394165"/>
          </a:xfrm>
        </p:spPr>
        <p:txBody>
          <a:bodyPr>
            <a:noAutofit/>
          </a:bodyPr>
          <a:lstStyle/>
          <a:p>
            <a:r>
              <a:rPr lang="en-US" sz="2800" dirty="0" smtClean="0">
                <a:solidFill>
                  <a:srgbClr val="002060"/>
                </a:solidFill>
                <a:latin typeface="Constantia" panose="02030602050306030303" pitchFamily="18" charset="0"/>
                <a:cs typeface="Arial" pitchFamily="34" charset="0"/>
              </a:rPr>
              <a:t>background-color</a:t>
            </a:r>
            <a:endParaRPr lang="en-US" sz="2800" dirty="0">
              <a:solidFill>
                <a:srgbClr val="002060"/>
              </a:solidFill>
              <a:latin typeface="Constantia" panose="02030602050306030303" pitchFamily="18" charset="0"/>
              <a:cs typeface="Arial" pitchFamily="34" charset="0"/>
            </a:endParaRPr>
          </a:p>
          <a:p>
            <a:r>
              <a:rPr lang="en-US" sz="2800" dirty="0" smtClean="0">
                <a:solidFill>
                  <a:srgbClr val="002060"/>
                </a:solidFill>
                <a:latin typeface="Constantia" panose="02030602050306030303" pitchFamily="18" charset="0"/>
                <a:cs typeface="Arial" pitchFamily="34" charset="0"/>
              </a:rPr>
              <a:t>background-image</a:t>
            </a:r>
          </a:p>
          <a:p>
            <a:r>
              <a:rPr lang="en-US" sz="2800" dirty="0" smtClean="0">
                <a:solidFill>
                  <a:srgbClr val="002060"/>
                </a:solidFill>
                <a:latin typeface="Constantia" panose="02030602050306030303" pitchFamily="18" charset="0"/>
                <a:cs typeface="Arial" pitchFamily="34" charset="0"/>
              </a:rPr>
              <a:t>background-repeat</a:t>
            </a:r>
          </a:p>
          <a:p>
            <a:r>
              <a:rPr lang="en-US" sz="2800" dirty="0" smtClean="0">
                <a:solidFill>
                  <a:srgbClr val="002060"/>
                </a:solidFill>
                <a:latin typeface="Constantia" panose="02030602050306030303" pitchFamily="18" charset="0"/>
                <a:cs typeface="Arial" pitchFamily="34" charset="0"/>
              </a:rPr>
              <a:t>background-position</a:t>
            </a:r>
          </a:p>
          <a:p>
            <a:r>
              <a:rPr lang="en-US" sz="2800" dirty="0" smtClean="0">
                <a:solidFill>
                  <a:srgbClr val="002060"/>
                </a:solidFill>
                <a:latin typeface="Constantia" panose="02030602050306030303" pitchFamily="18" charset="0"/>
                <a:cs typeface="Arial" pitchFamily="34" charset="0"/>
              </a:rPr>
              <a:t>background-attachment</a:t>
            </a:r>
          </a:p>
          <a:p>
            <a:r>
              <a:rPr lang="en-US" sz="2800" dirty="0">
                <a:solidFill>
                  <a:srgbClr val="002060"/>
                </a:solidFill>
                <a:latin typeface="Constantia" panose="02030602050306030303" pitchFamily="18" charset="0"/>
                <a:cs typeface="Arial" pitchFamily="34" charset="0"/>
              </a:rPr>
              <a:t>background</a:t>
            </a:r>
            <a:endParaRPr lang="en-US" sz="2800" dirty="0" smtClean="0">
              <a:solidFill>
                <a:srgbClr val="002060"/>
              </a:solidFill>
              <a:latin typeface="Constantia" panose="02030602050306030303" pitchFamily="18" charset="0"/>
              <a:cs typeface="Arial" pitchFamily="34" charset="0"/>
            </a:endParaRPr>
          </a:p>
          <a:p>
            <a:pPr marL="0" indent="0">
              <a:buNone/>
            </a:pPr>
            <a:endParaRPr lang="en-US" sz="2800" dirty="0">
              <a:solidFill>
                <a:srgbClr val="002060"/>
              </a:solidFill>
              <a:latin typeface="Constantia" panose="02030602050306030303" pitchFamily="18" charset="0"/>
              <a:cs typeface="Arial" pitchFamily="34" charset="0"/>
            </a:endParaRPr>
          </a:p>
        </p:txBody>
      </p:sp>
      <p:sp>
        <p:nvSpPr>
          <p:cNvPr id="5" name="Title 1"/>
          <p:cNvSpPr txBox="1">
            <a:spLocks/>
          </p:cNvSpPr>
          <p:nvPr/>
        </p:nvSpPr>
        <p:spPr>
          <a:xfrm>
            <a:off x="379920" y="335931"/>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a:t>
            </a:r>
            <a:r>
              <a:rPr lang="en-US" sz="3200" b="1" dirty="0">
                <a:solidFill>
                  <a:schemeClr val="accent6">
                    <a:lumMod val="75000"/>
                  </a:schemeClr>
                </a:solidFill>
                <a:latin typeface="Constantia" panose="02030602050306030303" pitchFamily="18" charset="0"/>
              </a:rPr>
              <a:t>- </a:t>
            </a:r>
            <a:r>
              <a:rPr lang="en-US" sz="3200" b="1" dirty="0" smtClean="0">
                <a:solidFill>
                  <a:schemeClr val="accent6">
                    <a:lumMod val="75000"/>
                  </a:schemeClr>
                </a:solidFill>
                <a:latin typeface="Constantia" panose="02030602050306030303" pitchFamily="18" charset="0"/>
              </a:rPr>
              <a:t>Backgrounds</a:t>
            </a:r>
            <a:endParaRPr lang="en-US" sz="2800" b="1" dirty="0">
              <a:solidFill>
                <a:schemeClr val="accent6">
                  <a:lumMod val="75000"/>
                </a:schemeClr>
              </a:solidFill>
              <a:latin typeface="Constantia" panose="02030602050306030303" pitchFamily="18" charset="0"/>
            </a:endParaRPr>
          </a:p>
        </p:txBody>
      </p:sp>
      <p:sp>
        <p:nvSpPr>
          <p:cNvPr id="2" name="Rectangle 1"/>
          <p:cNvSpPr/>
          <p:nvPr/>
        </p:nvSpPr>
        <p:spPr>
          <a:xfrm>
            <a:off x="323528" y="576316"/>
            <a:ext cx="8342384" cy="1384995"/>
          </a:xfrm>
          <a:prstGeom prst="rect">
            <a:avLst/>
          </a:prstGeom>
        </p:spPr>
        <p:txBody>
          <a:bodyPr wrap="square">
            <a:spAutoFit/>
          </a:bodyPr>
          <a:lstStyle/>
          <a:p>
            <a:pPr marL="800100" lvl="1" indent="-342900">
              <a:lnSpc>
                <a:spcPct val="150000"/>
              </a:lnSpc>
              <a:buFont typeface="Wingdings" panose="05000000000000000000" pitchFamily="2" charset="2"/>
              <a:buChar char="§"/>
            </a:pPr>
            <a:endParaRPr lang="en-US" sz="2800" dirty="0">
              <a:solidFill>
                <a:srgbClr val="002060"/>
              </a:solidFill>
              <a:latin typeface="Constantia" panose="02030602050306030303" pitchFamily="18" charset="0"/>
            </a:endParaRPr>
          </a:p>
          <a:p>
            <a:pPr>
              <a:lnSpc>
                <a:spcPct val="150000"/>
              </a:lnSpc>
            </a:pPr>
            <a:r>
              <a:rPr lang="en-US" sz="2800" dirty="0" smtClean="0"/>
              <a:t>	</a:t>
            </a:r>
            <a:endParaRPr lang="en-US" sz="2800" dirty="0" smtClean="0">
              <a:solidFill>
                <a:srgbClr val="002060"/>
              </a:solidFill>
              <a:latin typeface="Constantia" panose="02030602050306030303"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326351"/>
            <a:ext cx="4032448" cy="146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889634"/>
            <a:ext cx="4032448" cy="70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744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000"/>
                                        <p:tgtEl>
                                          <p:spTgt spid="2">
                                            <p:txEl>
                                              <p:pRg st="1" end="1"/>
                                            </p:txEl>
                                          </p:spTgt>
                                        </p:tgtEl>
                                      </p:cBhvr>
                                    </p:animEffect>
                                    <p:anim calcmode="lin" valueType="num">
                                      <p:cBhvr>
                                        <p:cTn id="8" dur="2000" fill="hold"/>
                                        <p:tgtEl>
                                          <p:spTgt spid="2">
                                            <p:txEl>
                                              <p:pRg st="1" end="1"/>
                                            </p:txEl>
                                          </p:spTgt>
                                        </p:tgtEl>
                                        <p:attrNameLst>
                                          <p:attrName>ppt_w</p:attrName>
                                        </p:attrNameLst>
                                      </p:cBhvr>
                                      <p:tavLst>
                                        <p:tav tm="0" fmla="#ppt_w*sin(2.5*pi*$)">
                                          <p:val>
                                            <p:fltVal val="0"/>
                                          </p:val>
                                        </p:tav>
                                        <p:tav tm="100000">
                                          <p:val>
                                            <p:fltVal val="1"/>
                                          </p:val>
                                        </p:tav>
                                      </p:tavLst>
                                    </p:anim>
                                    <p:anim calcmode="lin" valueType="num">
                                      <p:cBhvr>
                                        <p:cTn id="9" dur="2000" fill="hold"/>
                                        <p:tgtEl>
                                          <p:spTgt spid="2">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512" y="644469"/>
            <a:ext cx="8229600" cy="3394472"/>
          </a:xfrm>
        </p:spPr>
        <p:txBody>
          <a:bodyPr/>
          <a:lstStyle/>
          <a:p>
            <a:r>
              <a:rPr lang="en-US" b="1" dirty="0"/>
              <a:t>Learn about </a:t>
            </a:r>
            <a:r>
              <a:rPr lang="en-US" dirty="0"/>
              <a:t>CSS - Measurement Units (Self study</a:t>
            </a:r>
            <a:r>
              <a:rPr lang="en-US" dirty="0" smtClean="0"/>
              <a:t>).</a:t>
            </a:r>
          </a:p>
          <a:p>
            <a:r>
              <a:rPr lang="en-US" dirty="0" smtClean="0"/>
              <a:t>Set the background color of the site you have created earlier to “#D6EAF8”</a:t>
            </a:r>
            <a:endParaRPr lang="en-US" dirty="0"/>
          </a:p>
          <a:p>
            <a:r>
              <a:rPr lang="en-US" dirty="0" smtClean="0"/>
              <a:t>Set Header background </a:t>
            </a:r>
            <a:r>
              <a:rPr lang="en-US" dirty="0" err="1" smtClean="0"/>
              <a:t>colour</a:t>
            </a:r>
            <a:r>
              <a:rPr lang="en-US" dirty="0" smtClean="0"/>
              <a:t> to “#73C6B6”</a:t>
            </a:r>
          </a:p>
          <a:p>
            <a:r>
              <a:rPr lang="en-US" dirty="0" smtClean="0"/>
              <a:t>Set header link </a:t>
            </a:r>
            <a:r>
              <a:rPr lang="en-US" dirty="0" err="1" smtClean="0"/>
              <a:t>colour</a:t>
            </a:r>
            <a:r>
              <a:rPr lang="en-US" dirty="0" smtClean="0"/>
              <a:t> to white. (use hex codes)</a:t>
            </a:r>
          </a:p>
          <a:p>
            <a:r>
              <a:rPr lang="en-US" dirty="0" smtClean="0"/>
              <a:t>Set header link </a:t>
            </a:r>
            <a:r>
              <a:rPr lang="en-US" dirty="0"/>
              <a:t>hover color </a:t>
            </a:r>
            <a:r>
              <a:rPr lang="en-US" dirty="0" smtClean="0"/>
              <a:t>to “#16A085”</a:t>
            </a:r>
          </a:p>
        </p:txBody>
      </p:sp>
      <p:sp>
        <p:nvSpPr>
          <p:cNvPr id="5" name="Title 1"/>
          <p:cNvSpPr txBox="1">
            <a:spLocks/>
          </p:cNvSpPr>
          <p:nvPr/>
        </p:nvSpPr>
        <p:spPr>
          <a:xfrm>
            <a:off x="432512" y="163700"/>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a:t>
            </a:r>
            <a:r>
              <a:rPr lang="en-US" sz="3200" b="1" dirty="0">
                <a:solidFill>
                  <a:schemeClr val="accent6">
                    <a:lumMod val="75000"/>
                  </a:schemeClr>
                </a:solidFill>
                <a:latin typeface="Constantia" panose="02030602050306030303" pitchFamily="18" charset="0"/>
              </a:rPr>
              <a:t>– </a:t>
            </a:r>
            <a:r>
              <a:rPr lang="en-US" sz="3200" b="1" dirty="0" smtClean="0">
                <a:solidFill>
                  <a:schemeClr val="accent6">
                    <a:lumMod val="75000"/>
                  </a:schemeClr>
                </a:solidFill>
                <a:latin typeface="Constantia" panose="02030602050306030303" pitchFamily="18" charset="0"/>
              </a:rPr>
              <a:t>Exercise-1</a:t>
            </a:r>
            <a:endParaRPr lang="en-US" sz="2800" b="1" dirty="0">
              <a:solidFill>
                <a:schemeClr val="accent6">
                  <a:lumMod val="75000"/>
                </a:schemeClr>
              </a:solidFill>
              <a:latin typeface="Constantia" panose="02030602050306030303" pitchFamily="18" charset="0"/>
            </a:endParaRPr>
          </a:p>
        </p:txBody>
      </p:sp>
    </p:spTree>
    <p:extLst>
      <p:ext uri="{BB962C8B-B14F-4D97-AF65-F5344CB8AC3E}">
        <p14:creationId xmlns:p14="http://schemas.microsoft.com/office/powerpoint/2010/main" val="4110248329"/>
      </p:ext>
    </p:extLst>
  </p:cSld>
  <p:clrMapOvr>
    <a:masterClrMapping/>
  </p:clrMapOvr>
  <p:transition spd="slow" advClick="0">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624" y="1383618"/>
            <a:ext cx="8229600" cy="2505726"/>
          </a:xfrm>
        </p:spPr>
        <p:txBody>
          <a:bodyPr/>
          <a:lstStyle/>
          <a:p>
            <a:r>
              <a:rPr lang="en-US" dirty="0" smtClean="0">
                <a:solidFill>
                  <a:srgbClr val="002060"/>
                </a:solidFill>
                <a:latin typeface="Constantia" panose="02030602050306030303" pitchFamily="18" charset="0"/>
                <a:cs typeface="Arial" pitchFamily="34" charset="0"/>
              </a:rPr>
              <a:t>border-color</a:t>
            </a:r>
          </a:p>
          <a:p>
            <a:pPr lvl="1"/>
            <a:r>
              <a:rPr lang="en-US" dirty="0" err="1" smtClean="0">
                <a:solidFill>
                  <a:srgbClr val="002060"/>
                </a:solidFill>
                <a:latin typeface="Constantia" panose="02030602050306030303" pitchFamily="18" charset="0"/>
                <a:cs typeface="Arial" pitchFamily="34" charset="0"/>
              </a:rPr>
              <a:t>bottom,top,left,right</a:t>
            </a:r>
            <a:endParaRPr lang="en-US" dirty="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border-style</a:t>
            </a:r>
          </a:p>
          <a:p>
            <a:pPr lvl="1"/>
            <a:r>
              <a:rPr lang="en-US" dirty="0" err="1" smtClean="0">
                <a:solidFill>
                  <a:srgbClr val="002060"/>
                </a:solidFill>
                <a:latin typeface="Constantia" panose="02030602050306030303" pitchFamily="18" charset="0"/>
                <a:cs typeface="Arial" pitchFamily="34" charset="0"/>
              </a:rPr>
              <a:t>bottom,top,left,right</a:t>
            </a:r>
            <a:endParaRPr lang="en-US" dirty="0" smtClean="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border-width</a:t>
            </a:r>
          </a:p>
          <a:p>
            <a:pPr lvl="1"/>
            <a:r>
              <a:rPr lang="en-US" dirty="0" err="1">
                <a:solidFill>
                  <a:srgbClr val="002060"/>
                </a:solidFill>
                <a:latin typeface="Constantia" panose="02030602050306030303" pitchFamily="18" charset="0"/>
                <a:cs typeface="Arial" pitchFamily="34" charset="0"/>
              </a:rPr>
              <a:t>bottom,top,left,right</a:t>
            </a:r>
            <a:endParaRPr lang="en-US" dirty="0">
              <a:solidFill>
                <a:srgbClr val="002060"/>
              </a:solidFill>
              <a:latin typeface="Constantia" panose="02030602050306030303" pitchFamily="18" charset="0"/>
              <a:cs typeface="Arial" pitchFamily="34" charset="0"/>
            </a:endParaRPr>
          </a:p>
          <a:p>
            <a:pPr lvl="1"/>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379920" y="465516"/>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a:t>
            </a:r>
            <a:r>
              <a:rPr lang="en-US" sz="3200" b="1" dirty="0">
                <a:solidFill>
                  <a:schemeClr val="accent6">
                    <a:lumMod val="75000"/>
                  </a:schemeClr>
                </a:solidFill>
                <a:latin typeface="Constantia" panose="02030602050306030303" pitchFamily="18" charset="0"/>
              </a:rPr>
              <a:t>- </a:t>
            </a:r>
            <a:r>
              <a:rPr lang="en-US" sz="3200" b="1" dirty="0" smtClean="0">
                <a:solidFill>
                  <a:schemeClr val="accent6">
                    <a:lumMod val="75000"/>
                  </a:schemeClr>
                </a:solidFill>
                <a:latin typeface="Constantia" panose="02030602050306030303" pitchFamily="18" charset="0"/>
              </a:rPr>
              <a:t>Border</a:t>
            </a:r>
            <a:endParaRPr lang="en-US" sz="2800" b="1" dirty="0">
              <a:solidFill>
                <a:schemeClr val="accent6">
                  <a:lumMod val="75000"/>
                </a:schemeClr>
              </a:solidFill>
              <a:latin typeface="Constantia" panose="02030602050306030303" pitchFamily="18" charset="0"/>
            </a:endParaRPr>
          </a:p>
        </p:txBody>
      </p:sp>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668070"/>
            <a:ext cx="4229100" cy="1793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785189"/>
      </p:ext>
    </p:extLst>
  </p:cSld>
  <p:clrMapOvr>
    <a:masterClrMapping/>
  </p:clrMapOvr>
  <p:transition spd="slow" advClick="0">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624" y="1383618"/>
            <a:ext cx="8229600" cy="2505726"/>
          </a:xfrm>
        </p:spPr>
        <p:txBody>
          <a:bodyPr/>
          <a:lstStyle/>
          <a:p>
            <a:r>
              <a:rPr lang="en-US" dirty="0" smtClean="0">
                <a:solidFill>
                  <a:srgbClr val="002060"/>
                </a:solidFill>
                <a:latin typeface="Constantia" panose="02030602050306030303" pitchFamily="18" charset="0"/>
                <a:cs typeface="Arial" pitchFamily="34" charset="0"/>
              </a:rPr>
              <a:t>margin</a:t>
            </a:r>
          </a:p>
          <a:p>
            <a:r>
              <a:rPr lang="en-US" dirty="0">
                <a:solidFill>
                  <a:srgbClr val="002060"/>
                </a:solidFill>
                <a:latin typeface="Constantia" panose="02030602050306030303" pitchFamily="18" charset="0"/>
                <a:cs typeface="Arial" pitchFamily="34" charset="0"/>
              </a:rPr>
              <a:t>m</a:t>
            </a:r>
            <a:r>
              <a:rPr lang="en-US" dirty="0" smtClean="0">
                <a:solidFill>
                  <a:srgbClr val="002060"/>
                </a:solidFill>
                <a:latin typeface="Constantia" panose="02030602050306030303" pitchFamily="18" charset="0"/>
                <a:cs typeface="Arial" pitchFamily="34" charset="0"/>
              </a:rPr>
              <a:t>argin-bottom</a:t>
            </a:r>
          </a:p>
          <a:p>
            <a:r>
              <a:rPr lang="en-US" dirty="0" smtClean="0">
                <a:solidFill>
                  <a:srgbClr val="002060"/>
                </a:solidFill>
                <a:latin typeface="Constantia" panose="02030602050306030303" pitchFamily="18" charset="0"/>
                <a:cs typeface="Arial" pitchFamily="34" charset="0"/>
              </a:rPr>
              <a:t>margin-top</a:t>
            </a:r>
          </a:p>
          <a:p>
            <a:r>
              <a:rPr lang="en-US" dirty="0" smtClean="0">
                <a:solidFill>
                  <a:srgbClr val="002060"/>
                </a:solidFill>
                <a:latin typeface="Constantia" panose="02030602050306030303" pitchFamily="18" charset="0"/>
                <a:cs typeface="Arial" pitchFamily="34" charset="0"/>
              </a:rPr>
              <a:t>margin-left</a:t>
            </a:r>
          </a:p>
          <a:p>
            <a:r>
              <a:rPr lang="en-US" dirty="0" smtClean="0">
                <a:solidFill>
                  <a:srgbClr val="002060"/>
                </a:solidFill>
                <a:latin typeface="Constantia" panose="02030602050306030303" pitchFamily="18" charset="0"/>
                <a:cs typeface="Arial" pitchFamily="34" charset="0"/>
              </a:rPr>
              <a:t>margin-right</a:t>
            </a:r>
          </a:p>
          <a:p>
            <a:pPr lvl="1"/>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379920" y="465516"/>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a:t>
            </a:r>
            <a:r>
              <a:rPr lang="en-US" sz="3200" b="1" dirty="0">
                <a:solidFill>
                  <a:schemeClr val="accent6">
                    <a:lumMod val="75000"/>
                  </a:schemeClr>
                </a:solidFill>
                <a:latin typeface="Constantia" panose="02030602050306030303" pitchFamily="18" charset="0"/>
              </a:rPr>
              <a:t>- </a:t>
            </a:r>
            <a:r>
              <a:rPr lang="en-US" sz="3200" b="1" dirty="0" smtClean="0">
                <a:solidFill>
                  <a:schemeClr val="accent6">
                    <a:lumMod val="75000"/>
                  </a:schemeClr>
                </a:solidFill>
                <a:latin typeface="Constantia" panose="02030602050306030303" pitchFamily="18" charset="0"/>
              </a:rPr>
              <a:t>margin</a:t>
            </a:r>
            <a:endParaRPr lang="en-US" sz="2800" b="1" dirty="0">
              <a:solidFill>
                <a:schemeClr val="accent6">
                  <a:lumMod val="75000"/>
                </a:schemeClr>
              </a:solidFill>
              <a:latin typeface="Constantia" panose="02030602050306030303" pitchFamily="18" charset="0"/>
            </a:endParaRPr>
          </a:p>
        </p:txBody>
      </p:sp>
      <p:pic>
        <p:nvPicPr>
          <p:cNvPr id="5" name="Picture 2" descr="Image result for htmlpad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920" y="1491630"/>
            <a:ext cx="5326360" cy="199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93182"/>
      </p:ext>
    </p:extLst>
  </p:cSld>
  <p:clrMapOvr>
    <a:masterClrMapping/>
  </p:clrMapOvr>
  <p:transition spd="slow" advClick="0">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624" y="1383618"/>
            <a:ext cx="8229600" cy="2505726"/>
          </a:xfrm>
        </p:spPr>
        <p:txBody>
          <a:bodyPr/>
          <a:lstStyle/>
          <a:p>
            <a:r>
              <a:rPr lang="en-US" dirty="0" smtClean="0">
                <a:solidFill>
                  <a:srgbClr val="002060"/>
                </a:solidFill>
                <a:latin typeface="Constantia" panose="02030602050306030303" pitchFamily="18" charset="0"/>
                <a:cs typeface="Arial" pitchFamily="34" charset="0"/>
              </a:rPr>
              <a:t>padding</a:t>
            </a:r>
          </a:p>
          <a:p>
            <a:r>
              <a:rPr lang="en-US" dirty="0" smtClean="0">
                <a:solidFill>
                  <a:srgbClr val="002060"/>
                </a:solidFill>
                <a:latin typeface="Constantia" panose="02030602050306030303" pitchFamily="18" charset="0"/>
                <a:cs typeface="Arial" pitchFamily="34" charset="0"/>
              </a:rPr>
              <a:t>padding-bottom</a:t>
            </a:r>
          </a:p>
          <a:p>
            <a:r>
              <a:rPr lang="en-US" dirty="0" smtClean="0">
                <a:solidFill>
                  <a:srgbClr val="002060"/>
                </a:solidFill>
                <a:latin typeface="Constantia" panose="02030602050306030303" pitchFamily="18" charset="0"/>
                <a:cs typeface="Arial" pitchFamily="34" charset="0"/>
              </a:rPr>
              <a:t>padding-top</a:t>
            </a:r>
          </a:p>
          <a:p>
            <a:r>
              <a:rPr lang="en-US" dirty="0" smtClean="0">
                <a:solidFill>
                  <a:srgbClr val="002060"/>
                </a:solidFill>
                <a:latin typeface="Constantia" panose="02030602050306030303" pitchFamily="18" charset="0"/>
                <a:cs typeface="Arial" pitchFamily="34" charset="0"/>
              </a:rPr>
              <a:t>padding-left</a:t>
            </a:r>
          </a:p>
          <a:p>
            <a:r>
              <a:rPr lang="en-US" dirty="0" smtClean="0">
                <a:solidFill>
                  <a:srgbClr val="002060"/>
                </a:solidFill>
                <a:latin typeface="Constantia" panose="02030602050306030303" pitchFamily="18" charset="0"/>
                <a:cs typeface="Arial" pitchFamily="34" charset="0"/>
              </a:rPr>
              <a:t>padding-right</a:t>
            </a:r>
          </a:p>
          <a:p>
            <a:pPr marL="0" indent="0">
              <a:buNone/>
            </a:pPr>
            <a:endParaRPr lang="en-US" dirty="0" smtClean="0">
              <a:solidFill>
                <a:srgbClr val="002060"/>
              </a:solidFill>
              <a:latin typeface="Constantia" panose="02030602050306030303" pitchFamily="18" charset="0"/>
              <a:cs typeface="Arial" pitchFamily="34" charset="0"/>
            </a:endParaRPr>
          </a:p>
          <a:p>
            <a:pPr marL="457200" lvl="1" indent="0">
              <a:buNone/>
            </a:pPr>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379920" y="465516"/>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a:t>
            </a:r>
            <a:r>
              <a:rPr lang="en-US" sz="3200" b="1" dirty="0">
                <a:solidFill>
                  <a:schemeClr val="accent6">
                    <a:lumMod val="75000"/>
                  </a:schemeClr>
                </a:solidFill>
                <a:latin typeface="Constantia" panose="02030602050306030303" pitchFamily="18" charset="0"/>
              </a:rPr>
              <a:t>- </a:t>
            </a:r>
            <a:r>
              <a:rPr lang="en-US" sz="3200" b="1" dirty="0" smtClean="0">
                <a:solidFill>
                  <a:schemeClr val="accent6">
                    <a:lumMod val="75000"/>
                  </a:schemeClr>
                </a:solidFill>
                <a:latin typeface="Constantia" panose="02030602050306030303" pitchFamily="18" charset="0"/>
              </a:rPr>
              <a:t>Padding</a:t>
            </a:r>
            <a:endParaRPr lang="en-US" sz="2800" b="1" dirty="0">
              <a:solidFill>
                <a:schemeClr val="accent6">
                  <a:lumMod val="75000"/>
                </a:schemeClr>
              </a:solidFill>
              <a:latin typeface="Constantia" panose="02030602050306030303" pitchFamily="18" charset="0"/>
            </a:endParaRPr>
          </a:p>
        </p:txBody>
      </p:sp>
      <p:pic>
        <p:nvPicPr>
          <p:cNvPr id="12290" name="Picture 2" descr="Image result for htmlpad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408" y="1329612"/>
            <a:ext cx="5326360" cy="199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032326"/>
      </p:ext>
    </p:extLst>
  </p:cSld>
  <p:clrMapOvr>
    <a:masterClrMapping/>
  </p:clrMapOvr>
  <p:transition spd="slow" advClick="0">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9920" y="1221601"/>
            <a:ext cx="8229600" cy="3132348"/>
          </a:xfrm>
        </p:spPr>
        <p:txBody>
          <a:bodyPr/>
          <a:lstStyle/>
          <a:p>
            <a:pPr marL="0" indent="0" algn="ctr">
              <a:buNone/>
            </a:pPr>
            <a:r>
              <a:rPr lang="en-US" dirty="0">
                <a:solidFill>
                  <a:srgbClr val="002060"/>
                </a:solidFill>
                <a:latin typeface="Constantia" panose="02030602050306030303" pitchFamily="18" charset="0"/>
                <a:cs typeface="Arial" pitchFamily="34" charset="0"/>
              </a:rPr>
              <a:t>The height sets the height of an element's content area similarly The width sets the </a:t>
            </a:r>
            <a:r>
              <a:rPr lang="en-US" dirty="0" smtClean="0">
                <a:solidFill>
                  <a:srgbClr val="002060"/>
                </a:solidFill>
                <a:latin typeface="Constantia" panose="02030602050306030303" pitchFamily="18" charset="0"/>
                <a:cs typeface="Arial" pitchFamily="34" charset="0"/>
              </a:rPr>
              <a:t>width</a:t>
            </a:r>
          </a:p>
          <a:p>
            <a:endParaRPr lang="en-US" dirty="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The </a:t>
            </a:r>
            <a:r>
              <a:rPr lang="en-US" dirty="0">
                <a:solidFill>
                  <a:srgbClr val="002060"/>
                </a:solidFill>
                <a:latin typeface="Constantia" panose="02030602050306030303" pitchFamily="18" charset="0"/>
                <a:cs typeface="Arial" pitchFamily="34" charset="0"/>
              </a:rPr>
              <a:t>p</a:t>
            </a:r>
            <a:r>
              <a:rPr lang="en-US" dirty="0" smtClean="0">
                <a:solidFill>
                  <a:srgbClr val="002060"/>
                </a:solidFill>
                <a:latin typeface="Constantia" panose="02030602050306030303" pitchFamily="18" charset="0"/>
                <a:cs typeface="Arial" pitchFamily="34" charset="0"/>
              </a:rPr>
              <a:t>ossible values are </a:t>
            </a:r>
          </a:p>
          <a:p>
            <a:pPr lvl="1"/>
            <a:r>
              <a:rPr lang="en-US" dirty="0">
                <a:solidFill>
                  <a:srgbClr val="002060"/>
                </a:solidFill>
                <a:latin typeface="Constantia" panose="02030602050306030303" pitchFamily="18" charset="0"/>
                <a:cs typeface="Arial" pitchFamily="34" charset="0"/>
              </a:rPr>
              <a:t>l</a:t>
            </a:r>
            <a:r>
              <a:rPr lang="en-US" dirty="0" smtClean="0">
                <a:solidFill>
                  <a:srgbClr val="002060"/>
                </a:solidFill>
                <a:latin typeface="Constantia" panose="02030602050306030303" pitchFamily="18" charset="0"/>
                <a:cs typeface="Arial" pitchFamily="34" charset="0"/>
              </a:rPr>
              <a:t>ength, percentage, auto.</a:t>
            </a:r>
          </a:p>
        </p:txBody>
      </p:sp>
      <p:sp>
        <p:nvSpPr>
          <p:cNvPr id="4" name="Title 1"/>
          <p:cNvSpPr txBox="1">
            <a:spLocks/>
          </p:cNvSpPr>
          <p:nvPr/>
        </p:nvSpPr>
        <p:spPr>
          <a:xfrm>
            <a:off x="379920" y="465516"/>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–Height/Width</a:t>
            </a:r>
            <a:endParaRPr lang="en-US" sz="2800" b="1" dirty="0">
              <a:solidFill>
                <a:schemeClr val="accent6">
                  <a:lumMod val="75000"/>
                </a:schemeClr>
              </a:solidFill>
              <a:latin typeface="Constantia" panose="02030602050306030303" pitchFamily="18" charset="0"/>
            </a:endParaRPr>
          </a:p>
        </p:txBody>
      </p:sp>
    </p:spTree>
    <p:extLst>
      <p:ext uri="{BB962C8B-B14F-4D97-AF65-F5344CB8AC3E}">
        <p14:creationId xmlns:p14="http://schemas.microsoft.com/office/powerpoint/2010/main" val="1064416700"/>
      </p:ext>
    </p:extLst>
  </p:cSld>
  <p:clrMapOvr>
    <a:masterClrMapping/>
  </p:clrMapOvr>
  <p:transition spd="slow" advClick="0">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512" y="951571"/>
            <a:ext cx="8229600" cy="3394472"/>
          </a:xfrm>
        </p:spPr>
        <p:txBody>
          <a:bodyPr/>
          <a:lstStyle/>
          <a:p>
            <a:r>
              <a:rPr lang="en-US" dirty="0" smtClean="0"/>
              <a:t>Set Header link </a:t>
            </a:r>
            <a:r>
              <a:rPr lang="en-US" dirty="0"/>
              <a:t>font size </a:t>
            </a:r>
            <a:r>
              <a:rPr lang="en-US" dirty="0" smtClean="0"/>
              <a:t>to 16px</a:t>
            </a:r>
          </a:p>
          <a:p>
            <a:r>
              <a:rPr lang="en-US" dirty="0"/>
              <a:t>Set </a:t>
            </a:r>
            <a:r>
              <a:rPr lang="en-US" dirty="0" smtClean="0"/>
              <a:t>body font to </a:t>
            </a:r>
            <a:r>
              <a:rPr lang="en-US" dirty="0" err="1" smtClean="0"/>
              <a:t>Helvetica,sans</a:t>
            </a:r>
            <a:r>
              <a:rPr lang="en-US" dirty="0" smtClean="0"/>
              <a:t>-serif</a:t>
            </a:r>
          </a:p>
          <a:p>
            <a:r>
              <a:rPr lang="en-US" dirty="0" smtClean="0"/>
              <a:t>Set bottom of header bottom with solid </a:t>
            </a:r>
            <a:r>
              <a:rPr lang="en-US" dirty="0"/>
              <a:t>3px with color #</a:t>
            </a:r>
            <a:r>
              <a:rPr lang="en-US" dirty="0" smtClean="0"/>
              <a:t>229954</a:t>
            </a:r>
          </a:p>
          <a:p>
            <a:r>
              <a:rPr lang="en-US" dirty="0" smtClean="0"/>
              <a:t>Set heading padding 30px on top and header height 70px</a:t>
            </a:r>
          </a:p>
          <a:p>
            <a:r>
              <a:rPr lang="en-US" dirty="0" smtClean="0"/>
              <a:t>Also add padding to header li 20px left and right</a:t>
            </a:r>
          </a:p>
          <a:p>
            <a:endParaRPr lang="en-US" dirty="0" smtClean="0"/>
          </a:p>
          <a:p>
            <a:endParaRPr lang="en-US" dirty="0" smtClean="0"/>
          </a:p>
          <a:p>
            <a:endParaRPr lang="en-US" dirty="0"/>
          </a:p>
        </p:txBody>
      </p:sp>
      <p:sp>
        <p:nvSpPr>
          <p:cNvPr id="5" name="Title 1"/>
          <p:cNvSpPr txBox="1">
            <a:spLocks/>
          </p:cNvSpPr>
          <p:nvPr/>
        </p:nvSpPr>
        <p:spPr>
          <a:xfrm>
            <a:off x="432512" y="163700"/>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a:t>
            </a:r>
            <a:r>
              <a:rPr lang="en-US" sz="3200" b="1" dirty="0">
                <a:solidFill>
                  <a:schemeClr val="accent6">
                    <a:lumMod val="75000"/>
                  </a:schemeClr>
                </a:solidFill>
                <a:latin typeface="Constantia" panose="02030602050306030303" pitchFamily="18" charset="0"/>
              </a:rPr>
              <a:t>– </a:t>
            </a:r>
            <a:r>
              <a:rPr lang="en-US" sz="3200" b="1" dirty="0" smtClean="0">
                <a:solidFill>
                  <a:schemeClr val="accent6">
                    <a:lumMod val="75000"/>
                  </a:schemeClr>
                </a:solidFill>
                <a:latin typeface="Constantia" panose="02030602050306030303" pitchFamily="18" charset="0"/>
              </a:rPr>
              <a:t>Exercise-2</a:t>
            </a:r>
            <a:endParaRPr lang="en-US" sz="2800" b="1" dirty="0">
              <a:solidFill>
                <a:schemeClr val="accent6">
                  <a:lumMod val="75000"/>
                </a:schemeClr>
              </a:solidFill>
              <a:latin typeface="Constantia" panose="02030602050306030303" pitchFamily="18" charset="0"/>
            </a:endParaRPr>
          </a:p>
        </p:txBody>
      </p:sp>
    </p:spTree>
    <p:extLst>
      <p:ext uri="{BB962C8B-B14F-4D97-AF65-F5344CB8AC3E}">
        <p14:creationId xmlns:p14="http://schemas.microsoft.com/office/powerpoint/2010/main" val="3585514097"/>
      </p:ext>
    </p:extLst>
  </p:cSld>
  <p:clrMapOvr>
    <a:masterClrMapping/>
  </p:clrMapOvr>
  <p:transition spd="slow" advClick="0">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2627" y="1329612"/>
            <a:ext cx="7659624" cy="2505726"/>
          </a:xfrm>
        </p:spPr>
        <p:txBody>
          <a:bodyPr/>
          <a:lstStyle/>
          <a:p>
            <a:endParaRPr lang="en-US" dirty="0" smtClean="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Margin</a:t>
            </a:r>
          </a:p>
          <a:p>
            <a:r>
              <a:rPr lang="en-US" dirty="0" smtClean="0">
                <a:solidFill>
                  <a:srgbClr val="002060"/>
                </a:solidFill>
                <a:latin typeface="Constantia" panose="02030602050306030303" pitchFamily="18" charset="0"/>
                <a:cs typeface="Arial" pitchFamily="34" charset="0"/>
              </a:rPr>
              <a:t>Border</a:t>
            </a:r>
          </a:p>
          <a:p>
            <a:r>
              <a:rPr lang="en-US" dirty="0" smtClean="0">
                <a:solidFill>
                  <a:srgbClr val="002060"/>
                </a:solidFill>
                <a:latin typeface="Constantia" panose="02030602050306030303" pitchFamily="18" charset="0"/>
                <a:cs typeface="Arial" pitchFamily="34" charset="0"/>
              </a:rPr>
              <a:t>Padding</a:t>
            </a:r>
          </a:p>
          <a:p>
            <a:r>
              <a:rPr lang="en-US" dirty="0" smtClean="0">
                <a:solidFill>
                  <a:srgbClr val="002060"/>
                </a:solidFill>
                <a:latin typeface="Constantia" panose="02030602050306030303" pitchFamily="18" charset="0"/>
                <a:cs typeface="Arial" pitchFamily="34" charset="0"/>
              </a:rPr>
              <a:t>Content</a:t>
            </a:r>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379920" y="465516"/>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–Box model</a:t>
            </a:r>
            <a:endParaRPr lang="en-US" sz="2800" b="1" dirty="0">
              <a:solidFill>
                <a:schemeClr val="accent6">
                  <a:lumMod val="75000"/>
                </a:schemeClr>
              </a:solidFill>
              <a:latin typeface="Constantia" panose="02030602050306030303"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9" y="1599642"/>
            <a:ext cx="4448323" cy="215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632274"/>
      </p:ext>
    </p:extLst>
  </p:cSld>
  <p:clrMapOvr>
    <a:masterClrMapping/>
  </p:clrMapOvr>
  <p:transition spd="slow" advClick="0">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1360" y="1005576"/>
            <a:ext cx="8418848" cy="2160240"/>
          </a:xfrm>
        </p:spPr>
        <p:txBody>
          <a:bodyPr/>
          <a:lstStyle/>
          <a:p>
            <a:r>
              <a:rPr lang="en-US" dirty="0" smtClean="0">
                <a:solidFill>
                  <a:srgbClr val="002060"/>
                </a:solidFill>
                <a:latin typeface="Constantia" panose="02030602050306030303" pitchFamily="18" charset="0"/>
                <a:cs typeface="Arial" pitchFamily="34" charset="0"/>
              </a:rPr>
              <a:t>Float : used to wrap text around images</a:t>
            </a:r>
          </a:p>
          <a:p>
            <a:pPr lvl="1"/>
            <a:r>
              <a:rPr lang="en-US" dirty="0" err="1" smtClean="0">
                <a:solidFill>
                  <a:srgbClr val="002060"/>
                </a:solidFill>
                <a:latin typeface="Constantia" panose="02030602050306030303" pitchFamily="18" charset="0"/>
                <a:cs typeface="Arial" pitchFamily="34" charset="0"/>
              </a:rPr>
              <a:t>left,right,none,inherit</a:t>
            </a:r>
            <a:endParaRPr lang="en-US" dirty="0">
              <a:solidFill>
                <a:srgbClr val="002060"/>
              </a:solidFill>
              <a:latin typeface="Constantia" panose="02030602050306030303" pitchFamily="18" charset="0"/>
              <a:cs typeface="Arial" pitchFamily="34" charset="0"/>
            </a:endParaRPr>
          </a:p>
          <a:p>
            <a:r>
              <a:rPr lang="en-US" dirty="0">
                <a:solidFill>
                  <a:srgbClr val="002060"/>
                </a:solidFill>
                <a:latin typeface="Constantia" panose="02030602050306030303" pitchFamily="18" charset="0"/>
                <a:cs typeface="Arial" pitchFamily="34" charset="0"/>
              </a:rPr>
              <a:t>Display: property specifies if/how an element is displayed.</a:t>
            </a:r>
            <a:endParaRPr lang="en-US" dirty="0" smtClean="0">
              <a:solidFill>
                <a:srgbClr val="002060"/>
              </a:solidFill>
              <a:latin typeface="Constantia" panose="02030602050306030303" pitchFamily="18" charset="0"/>
              <a:cs typeface="Arial" pitchFamily="34" charset="0"/>
            </a:endParaRPr>
          </a:p>
          <a:p>
            <a:pPr lvl="1"/>
            <a:r>
              <a:rPr lang="en-US" dirty="0" err="1" smtClean="0">
                <a:solidFill>
                  <a:srgbClr val="002060"/>
                </a:solidFill>
                <a:latin typeface="Constantia" panose="02030602050306030303" pitchFamily="18" charset="0"/>
                <a:cs typeface="Arial" pitchFamily="34" charset="0"/>
              </a:rPr>
              <a:t>block,inline,none</a:t>
            </a:r>
            <a:endParaRPr lang="en-US" dirty="0" smtClean="0">
              <a:solidFill>
                <a:srgbClr val="002060"/>
              </a:solidFill>
              <a:latin typeface="Constantia" panose="02030602050306030303" pitchFamily="18" charset="0"/>
              <a:cs typeface="Arial" pitchFamily="34" charset="0"/>
            </a:endParaRPr>
          </a:p>
          <a:p>
            <a:pPr marL="457200" lvl="1" indent="0">
              <a:buNone/>
            </a:pPr>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379920" y="465516"/>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a:t>
            </a:r>
            <a:r>
              <a:rPr lang="en-US" sz="3200" b="1" dirty="0" err="1" smtClean="0">
                <a:solidFill>
                  <a:schemeClr val="accent6">
                    <a:lumMod val="75000"/>
                  </a:schemeClr>
                </a:solidFill>
                <a:latin typeface="Constantia" panose="02030602050306030303" pitchFamily="18" charset="0"/>
              </a:rPr>
              <a:t>float,display,text</a:t>
            </a:r>
            <a:endParaRPr lang="en-US" sz="2800" b="1" dirty="0">
              <a:solidFill>
                <a:schemeClr val="accent6">
                  <a:lumMod val="75000"/>
                </a:schemeClr>
              </a:solidFill>
              <a:latin typeface="Constantia" panose="02030602050306030303" pitchFamily="18" charset="0"/>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3" y="3219822"/>
            <a:ext cx="366712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3111810"/>
            <a:ext cx="3562350" cy="144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784621"/>
      </p:ext>
    </p:extLst>
  </p:cSld>
  <p:clrMapOvr>
    <a:masterClrMapping/>
  </p:clrMapOvr>
  <p:transition spd="slow" advClick="0">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1360" y="1005576"/>
            <a:ext cx="8418848" cy="3348372"/>
          </a:xfrm>
        </p:spPr>
        <p:txBody>
          <a:bodyPr/>
          <a:lstStyle/>
          <a:p>
            <a:r>
              <a:rPr lang="en-US" dirty="0" smtClean="0">
                <a:solidFill>
                  <a:srgbClr val="002060"/>
                </a:solidFill>
                <a:latin typeface="Constantia" panose="02030602050306030303" pitchFamily="18" charset="0"/>
                <a:cs typeface="Arial" pitchFamily="34" charset="0"/>
              </a:rPr>
              <a:t>text: used for text formatting  properties .</a:t>
            </a:r>
          </a:p>
          <a:p>
            <a:r>
              <a:rPr lang="en-US" dirty="0" smtClean="0">
                <a:solidFill>
                  <a:srgbClr val="002060"/>
                </a:solidFill>
                <a:latin typeface="Constantia" panose="02030602050306030303" pitchFamily="18" charset="0"/>
                <a:cs typeface="Arial" pitchFamily="34" charset="0"/>
              </a:rPr>
              <a:t>Color: used to color the texts</a:t>
            </a:r>
          </a:p>
          <a:p>
            <a:r>
              <a:rPr lang="en-US" dirty="0">
                <a:solidFill>
                  <a:srgbClr val="002060"/>
                </a:solidFill>
                <a:latin typeface="Constantia" panose="02030602050306030303" pitchFamily="18" charset="0"/>
                <a:cs typeface="Arial" pitchFamily="34" charset="0"/>
              </a:rPr>
              <a:t>text-align: </a:t>
            </a:r>
            <a:r>
              <a:rPr lang="en-US" dirty="0" smtClean="0">
                <a:solidFill>
                  <a:srgbClr val="002060"/>
                </a:solidFill>
                <a:latin typeface="Constantia" panose="02030602050306030303" pitchFamily="18" charset="0"/>
                <a:cs typeface="Arial" pitchFamily="34" charset="0"/>
              </a:rPr>
              <a:t>it is </a:t>
            </a:r>
            <a:r>
              <a:rPr lang="en-US" dirty="0">
                <a:solidFill>
                  <a:srgbClr val="002060"/>
                </a:solidFill>
                <a:latin typeface="Constantia" panose="02030602050306030303" pitchFamily="18" charset="0"/>
                <a:cs typeface="Arial" pitchFamily="34" charset="0"/>
              </a:rPr>
              <a:t>used to set the horizontal alignment of a text. A text can be left or right aligned, centered, or justified</a:t>
            </a:r>
            <a:r>
              <a:rPr lang="en-US" dirty="0" smtClean="0">
                <a:solidFill>
                  <a:srgbClr val="002060"/>
                </a:solidFill>
                <a:latin typeface="Constantia" panose="02030602050306030303" pitchFamily="18" charset="0"/>
                <a:cs typeface="Arial" pitchFamily="34" charset="0"/>
              </a:rPr>
              <a:t>.</a:t>
            </a:r>
            <a:endParaRPr lang="en-US" dirty="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text-decoration : This property </a:t>
            </a:r>
            <a:r>
              <a:rPr lang="en-US" dirty="0">
                <a:solidFill>
                  <a:srgbClr val="002060"/>
                </a:solidFill>
                <a:latin typeface="Constantia" panose="02030602050306030303" pitchFamily="18" charset="0"/>
                <a:cs typeface="Arial" pitchFamily="34" charset="0"/>
              </a:rPr>
              <a:t>is used to set or remove decorations from text</a:t>
            </a:r>
          </a:p>
          <a:p>
            <a:endParaRPr lang="en-US" dirty="0"/>
          </a:p>
        </p:txBody>
      </p:sp>
      <p:sp>
        <p:nvSpPr>
          <p:cNvPr id="4" name="Title 1"/>
          <p:cNvSpPr txBox="1">
            <a:spLocks/>
          </p:cNvSpPr>
          <p:nvPr/>
        </p:nvSpPr>
        <p:spPr>
          <a:xfrm>
            <a:off x="379920" y="465516"/>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–text</a:t>
            </a:r>
            <a:endParaRPr lang="en-US" sz="2800" b="1" dirty="0">
              <a:solidFill>
                <a:schemeClr val="accent6">
                  <a:lumMod val="75000"/>
                </a:schemeClr>
              </a:solidFill>
              <a:latin typeface="Constantia" panose="02030602050306030303" pitchFamily="18" charset="0"/>
            </a:endParaRPr>
          </a:p>
        </p:txBody>
      </p:sp>
    </p:spTree>
    <p:extLst>
      <p:ext uri="{BB962C8B-B14F-4D97-AF65-F5344CB8AC3E}">
        <p14:creationId xmlns:p14="http://schemas.microsoft.com/office/powerpoint/2010/main" val="3888464839"/>
      </p:ext>
    </p:extLst>
  </p:cSld>
  <p:clrMapOvr>
    <a:masterClrMapping/>
  </p:clrMapOvr>
  <p:transition spd="slow" advClick="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HTML is Like … CSS is Like…</a:t>
            </a:r>
            <a:endParaRPr sz="3300" b="0" i="0" u="none" strike="noStrike" cap="none">
              <a:solidFill>
                <a:schemeClr val="dk1"/>
              </a:solidFill>
              <a:latin typeface="Calibri"/>
              <a:ea typeface="Calibri"/>
              <a:cs typeface="Calibri"/>
              <a:sym typeface="Calibri"/>
            </a:endParaRPr>
          </a:p>
        </p:txBody>
      </p:sp>
      <p:pic>
        <p:nvPicPr>
          <p:cNvPr id="193" name="Shape 193"/>
          <p:cNvPicPr preferRelativeResize="0">
            <a:picLocks noGrp="1"/>
          </p:cNvPicPr>
          <p:nvPr>
            <p:ph type="body" idx="1"/>
          </p:nvPr>
        </p:nvPicPr>
        <p:blipFill rotWithShape="1">
          <a:blip r:embed="rId3">
            <a:alphaModFix/>
          </a:blip>
          <a:srcRect/>
          <a:stretch/>
        </p:blipFill>
        <p:spPr>
          <a:xfrm>
            <a:off x="2224461" y="1063217"/>
            <a:ext cx="2845500" cy="3214800"/>
          </a:xfrm>
          <a:prstGeom prst="rect">
            <a:avLst/>
          </a:prstGeom>
          <a:noFill/>
          <a:ln>
            <a:noFill/>
          </a:ln>
        </p:spPr>
      </p:pic>
      <p:pic>
        <p:nvPicPr>
          <p:cNvPr id="194" name="Shape 194"/>
          <p:cNvPicPr preferRelativeResize="0"/>
          <p:nvPr/>
        </p:nvPicPr>
        <p:blipFill rotWithShape="1">
          <a:blip r:embed="rId4">
            <a:alphaModFix/>
          </a:blip>
          <a:srcRect/>
          <a:stretch/>
        </p:blipFill>
        <p:spPr>
          <a:xfrm>
            <a:off x="2291695" y="964405"/>
            <a:ext cx="4278479" cy="3214688"/>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624" y="1383618"/>
            <a:ext cx="8229600" cy="2505726"/>
          </a:xfrm>
        </p:spPr>
        <p:txBody>
          <a:bodyPr/>
          <a:lstStyle/>
          <a:p>
            <a:endParaRPr lang="en-US" dirty="0" smtClean="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Font:- font-family</a:t>
            </a:r>
            <a:r>
              <a:rPr lang="en-US" dirty="0">
                <a:solidFill>
                  <a:srgbClr val="002060"/>
                </a:solidFill>
                <a:latin typeface="Constantia" panose="02030602050306030303" pitchFamily="18" charset="0"/>
                <a:cs typeface="Arial" pitchFamily="34" charset="0"/>
              </a:rPr>
              <a:t>, font-style, </a:t>
            </a:r>
            <a:r>
              <a:rPr lang="en-US" dirty="0" smtClean="0">
                <a:solidFill>
                  <a:srgbClr val="002060"/>
                </a:solidFill>
                <a:latin typeface="Constantia" panose="02030602050306030303" pitchFamily="18" charset="0"/>
                <a:cs typeface="Arial" pitchFamily="34" charset="0"/>
              </a:rPr>
              <a:t>font-weight,</a:t>
            </a:r>
            <a:r>
              <a:rPr lang="en-US" dirty="0"/>
              <a:t> </a:t>
            </a:r>
            <a:r>
              <a:rPr lang="en-US" dirty="0">
                <a:solidFill>
                  <a:srgbClr val="002060"/>
                </a:solidFill>
                <a:latin typeface="Constantia" panose="02030602050306030303" pitchFamily="18" charset="0"/>
                <a:cs typeface="Arial" pitchFamily="34" charset="0"/>
              </a:rPr>
              <a:t>font-size</a:t>
            </a:r>
          </a:p>
          <a:p>
            <a:r>
              <a:rPr lang="en-US" dirty="0" smtClean="0">
                <a:solidFill>
                  <a:srgbClr val="002060"/>
                </a:solidFill>
                <a:latin typeface="Constantia" panose="02030602050306030303" pitchFamily="18" charset="0"/>
                <a:cs typeface="Arial" pitchFamily="34" charset="0"/>
              </a:rPr>
              <a:t> Align: </a:t>
            </a:r>
            <a:r>
              <a:rPr lang="en-US" dirty="0" err="1" smtClean="0">
                <a:solidFill>
                  <a:srgbClr val="002060"/>
                </a:solidFill>
                <a:latin typeface="Constantia" panose="02030602050306030303" pitchFamily="18" charset="0"/>
                <a:cs typeface="Arial" pitchFamily="34" charset="0"/>
              </a:rPr>
              <a:t>left,right,center</a:t>
            </a:r>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379920" y="465516"/>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CSS –font, align</a:t>
            </a:r>
            <a:endParaRPr lang="en-US" sz="2800" b="1" dirty="0">
              <a:solidFill>
                <a:schemeClr val="accent6">
                  <a:lumMod val="75000"/>
                </a:schemeClr>
              </a:solidFill>
              <a:latin typeface="Constantia" panose="02030602050306030303" pitchFamily="18" charset="0"/>
            </a:endParaRPr>
          </a:p>
        </p:txBody>
      </p:sp>
    </p:spTree>
    <p:extLst>
      <p:ext uri="{BB962C8B-B14F-4D97-AF65-F5344CB8AC3E}">
        <p14:creationId xmlns:p14="http://schemas.microsoft.com/office/powerpoint/2010/main" val="1572360167"/>
      </p:ext>
    </p:extLst>
  </p:cSld>
  <p:clrMapOvr>
    <a:masterClrMapping/>
  </p:clrMapOvr>
  <p:transition spd="slow" advClick="0">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624" y="1383618"/>
            <a:ext cx="8229600" cy="2505726"/>
          </a:xfrm>
        </p:spPr>
        <p:txBody>
          <a:bodyPr/>
          <a:lstStyle/>
          <a:p>
            <a:endParaRPr lang="en-US" dirty="0" smtClean="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Now we had learned basic CSS </a:t>
            </a:r>
            <a:r>
              <a:rPr lang="en-US" dirty="0" err="1" smtClean="0">
                <a:solidFill>
                  <a:srgbClr val="002060"/>
                </a:solidFill>
                <a:latin typeface="Constantia" panose="02030602050306030303" pitchFamily="18" charset="0"/>
                <a:cs typeface="Arial" pitchFamily="34" charset="0"/>
              </a:rPr>
              <a:t>tobecame</a:t>
            </a:r>
            <a:r>
              <a:rPr lang="en-US" dirty="0" smtClean="0">
                <a:solidFill>
                  <a:srgbClr val="002060"/>
                </a:solidFill>
                <a:latin typeface="Constantia" panose="02030602050306030303" pitchFamily="18" charset="0"/>
                <a:cs typeface="Arial" pitchFamily="34" charset="0"/>
              </a:rPr>
              <a:t> a beginner in web designing.</a:t>
            </a:r>
            <a:endParaRPr lang="en-US" dirty="0">
              <a:solidFill>
                <a:srgbClr val="002060"/>
              </a:solidFill>
              <a:latin typeface="Constantia" panose="02030602050306030303" pitchFamily="18" charset="0"/>
              <a:cs typeface="Arial" pitchFamily="34" charset="0"/>
            </a:endParaRPr>
          </a:p>
          <a:p>
            <a:r>
              <a:rPr lang="en-US" dirty="0" smtClean="0">
                <a:solidFill>
                  <a:srgbClr val="002060"/>
                </a:solidFill>
                <a:latin typeface="Constantia" panose="02030602050306030303" pitchFamily="18" charset="0"/>
                <a:cs typeface="Arial" pitchFamily="34" charset="0"/>
              </a:rPr>
              <a:t> Please complete the assignments and read the advanced topic to became an expert.</a:t>
            </a:r>
            <a:endParaRPr lang="en-US" dirty="0">
              <a:solidFill>
                <a:srgbClr val="002060"/>
              </a:solidFill>
              <a:latin typeface="Constantia" panose="02030602050306030303" pitchFamily="18" charset="0"/>
              <a:cs typeface="Arial" pitchFamily="34" charset="0"/>
            </a:endParaRPr>
          </a:p>
          <a:p>
            <a:endParaRPr lang="en-US" dirty="0"/>
          </a:p>
        </p:txBody>
      </p:sp>
      <p:sp>
        <p:nvSpPr>
          <p:cNvPr id="4" name="Title 1"/>
          <p:cNvSpPr txBox="1">
            <a:spLocks/>
          </p:cNvSpPr>
          <p:nvPr/>
        </p:nvSpPr>
        <p:spPr>
          <a:xfrm>
            <a:off x="379920" y="465516"/>
            <a:ext cx="8229600" cy="4807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r>
              <a:rPr lang="en-US" sz="3200" b="1" dirty="0" smtClean="0">
                <a:solidFill>
                  <a:schemeClr val="accent6">
                    <a:lumMod val="75000"/>
                  </a:schemeClr>
                </a:solidFill>
                <a:latin typeface="Constantia" panose="02030602050306030303" pitchFamily="18" charset="0"/>
              </a:rPr>
              <a:t>Thank you</a:t>
            </a:r>
            <a:endParaRPr lang="en-US" sz="2800" b="1" dirty="0">
              <a:solidFill>
                <a:schemeClr val="accent6">
                  <a:lumMod val="75000"/>
                </a:schemeClr>
              </a:solidFill>
              <a:latin typeface="Constantia" panose="02030602050306030303" pitchFamily="18" charset="0"/>
            </a:endParaRPr>
          </a:p>
        </p:txBody>
      </p:sp>
    </p:spTree>
    <p:extLst>
      <p:ext uri="{BB962C8B-B14F-4D97-AF65-F5344CB8AC3E}">
        <p14:creationId xmlns:p14="http://schemas.microsoft.com/office/powerpoint/2010/main" val="2404874361"/>
      </p:ext>
    </p:extLst>
  </p:cSld>
  <p:clrMapOvr>
    <a:masterClrMapping/>
  </p:clrMapOvr>
  <p:transition spd="slow" advClick="0">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DCD07D1-222F-4CCB-93A7-2DC66DEBBF8B}"/>
              </a:ext>
            </a:extLst>
          </p:cNvPr>
          <p:cNvPicPr>
            <a:picLocks noChangeAspect="1"/>
          </p:cNvPicPr>
          <p:nvPr/>
        </p:nvPicPr>
        <p:blipFill>
          <a:blip r:embed="rId2"/>
          <a:stretch>
            <a:fillRect/>
          </a:stretch>
        </p:blipFill>
        <p:spPr>
          <a:xfrm>
            <a:off x="1476375" y="1228725"/>
            <a:ext cx="6191250" cy="2686050"/>
          </a:xfrm>
          <a:prstGeom prst="rect">
            <a:avLst/>
          </a:prstGeom>
        </p:spPr>
      </p:pic>
    </p:spTree>
    <p:extLst>
      <p:ext uri="{BB962C8B-B14F-4D97-AF65-F5344CB8AC3E}">
        <p14:creationId xmlns:p14="http://schemas.microsoft.com/office/powerpoint/2010/main" val="29130826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Lego Bricks</a:t>
            </a:r>
            <a:endParaRPr sz="3300" b="0" i="0" u="none" strike="noStrike" cap="none">
              <a:solidFill>
                <a:schemeClr val="dk1"/>
              </a:solidFill>
              <a:latin typeface="Calibri"/>
              <a:ea typeface="Calibri"/>
              <a:cs typeface="Calibri"/>
              <a:sym typeface="Calibri"/>
            </a:endParaRPr>
          </a:p>
        </p:txBody>
      </p:sp>
      <p:pic>
        <p:nvPicPr>
          <p:cNvPr id="200" name="Shape 200" descr="Image result for lego bricks"/>
          <p:cNvPicPr preferRelativeResize="0"/>
          <p:nvPr/>
        </p:nvPicPr>
        <p:blipFill rotWithShape="1">
          <a:blip r:embed="rId3">
            <a:alphaModFix/>
          </a:blip>
          <a:srcRect/>
          <a:stretch/>
        </p:blipFill>
        <p:spPr>
          <a:xfrm>
            <a:off x="1265830" y="915068"/>
            <a:ext cx="6612340" cy="3418219"/>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Front End Development </a:t>
            </a:r>
            <a:endParaRPr sz="3300" b="0" i="0" u="none" strike="noStrike" cap="none">
              <a:solidFill>
                <a:schemeClr val="dk1"/>
              </a:solidFill>
              <a:latin typeface="Calibri"/>
              <a:ea typeface="Calibri"/>
              <a:cs typeface="Calibri"/>
              <a:sym typeface="Calibri"/>
            </a:endParaRPr>
          </a:p>
        </p:txBody>
      </p:sp>
      <p:pic>
        <p:nvPicPr>
          <p:cNvPr id="206" name="Shape 206"/>
          <p:cNvPicPr preferRelativeResize="0"/>
          <p:nvPr/>
        </p:nvPicPr>
        <p:blipFill rotWithShape="1">
          <a:blip r:embed="rId3">
            <a:alphaModFix/>
          </a:blip>
          <a:srcRect/>
          <a:stretch/>
        </p:blipFill>
        <p:spPr>
          <a:xfrm>
            <a:off x="3138471" y="1497937"/>
            <a:ext cx="2523984" cy="2523984"/>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Our Final Website</a:t>
            </a:r>
            <a:endParaRPr sz="3300" b="0" i="0" u="none" strike="noStrike" cap="none">
              <a:solidFill>
                <a:schemeClr val="dk1"/>
              </a:solidFill>
              <a:latin typeface="Calibri"/>
              <a:ea typeface="Calibri"/>
              <a:cs typeface="Calibri"/>
              <a:sym typeface="Calibri"/>
            </a:endParaRPr>
          </a:p>
        </p:txBody>
      </p:sp>
      <p:sp>
        <p:nvSpPr>
          <p:cNvPr id="212" name="Shape 212"/>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254000" marR="0" lvl="0" indent="-254000" algn="l" rtl="0">
              <a:spcBef>
                <a:spcPts val="0"/>
              </a:spcBef>
              <a:spcAft>
                <a:spcPts val="0"/>
              </a:spcAft>
              <a:buClr>
                <a:schemeClr val="dk1"/>
              </a:buClr>
              <a:buSzPts val="2400"/>
              <a:buFont typeface="Arial"/>
              <a:buChar char="•"/>
            </a:pPr>
            <a:r>
              <a:rPr lang="en" sz="2400" b="0" i="0" u="sng" strike="noStrike" cap="none" dirty="0">
                <a:solidFill>
                  <a:schemeClr val="hlink"/>
                </a:solidFill>
                <a:latin typeface="Calibri"/>
                <a:ea typeface="Calibri"/>
                <a:cs typeface="Calibri"/>
                <a:sym typeface="Calibri"/>
                <a:hlinkClick r:id="rId3"/>
              </a:rPr>
              <a:t>Final Project</a:t>
            </a:r>
            <a:endParaRPr dirty="0"/>
          </a:p>
          <a:p>
            <a:pPr marL="0" marR="0" lvl="0" indent="0" algn="l" rtl="0">
              <a:spcBef>
                <a:spcPts val="0"/>
              </a:spcBef>
              <a:spcAft>
                <a:spcPts val="0"/>
              </a:spcAft>
              <a:buNone/>
            </a:pPr>
            <a:endParaRPr dirty="0"/>
          </a:p>
          <a:p>
            <a:pPr marL="457200" marR="0" lvl="0" indent="-381000" algn="l" rtl="0">
              <a:spcBef>
                <a:spcPts val="0"/>
              </a:spcBef>
              <a:spcAft>
                <a:spcPts val="0"/>
              </a:spcAft>
              <a:buSzPts val="2400"/>
              <a:buChar char="•"/>
            </a:pPr>
            <a:r>
              <a:rPr lang="en" dirty="0"/>
              <a:t>About the Site:</a:t>
            </a:r>
            <a:endParaRPr dirty="0"/>
          </a:p>
          <a:p>
            <a:pPr marL="0" marR="0" lvl="0" indent="0" algn="l" rtl="0">
              <a:spcBef>
                <a:spcPts val="0"/>
              </a:spcBef>
              <a:spcAft>
                <a:spcPts val="0"/>
              </a:spcAft>
              <a:buNone/>
            </a:pPr>
            <a:r>
              <a:rPr lang="en" dirty="0"/>
              <a:t>	ICT Academy of Kerala Training Site</a:t>
            </a:r>
            <a:endParaRPr dirty="0"/>
          </a:p>
          <a:p>
            <a:pPr marL="457200" marR="0" lvl="0" indent="-381000" algn="l" rtl="0">
              <a:spcBef>
                <a:spcPts val="0"/>
              </a:spcBef>
              <a:spcAft>
                <a:spcPts val="0"/>
              </a:spcAft>
              <a:buSzPts val="2400"/>
              <a:buChar char="•"/>
            </a:pPr>
            <a:r>
              <a:rPr lang="en" dirty="0"/>
              <a:t>Number of Pages: 3</a:t>
            </a:r>
            <a:endParaRPr dirty="0"/>
          </a:p>
          <a:p>
            <a:pPr marL="914400" marR="0" lvl="1" indent="-361950" algn="l" rtl="0">
              <a:spcBef>
                <a:spcPts val="0"/>
              </a:spcBef>
              <a:spcAft>
                <a:spcPts val="0"/>
              </a:spcAft>
              <a:buSzPts val="2100"/>
              <a:buChar char="–"/>
            </a:pPr>
            <a:r>
              <a:rPr lang="en" dirty="0"/>
              <a:t>Home</a:t>
            </a:r>
            <a:endParaRPr dirty="0"/>
          </a:p>
          <a:p>
            <a:pPr marL="914400" marR="0" lvl="1" indent="-361950" algn="l" rtl="0">
              <a:spcBef>
                <a:spcPts val="0"/>
              </a:spcBef>
              <a:spcAft>
                <a:spcPts val="0"/>
              </a:spcAft>
              <a:buSzPts val="2100"/>
              <a:buChar char="–"/>
            </a:pPr>
            <a:r>
              <a:rPr lang="en" dirty="0"/>
              <a:t>About</a:t>
            </a:r>
            <a:endParaRPr dirty="0"/>
          </a:p>
          <a:p>
            <a:pPr marL="914400" marR="0" lvl="1" indent="-361950" algn="l" rtl="0">
              <a:spcBef>
                <a:spcPts val="0"/>
              </a:spcBef>
              <a:spcAft>
                <a:spcPts val="0"/>
              </a:spcAft>
              <a:buSzPts val="2100"/>
              <a:buChar char="–"/>
            </a:pPr>
            <a:r>
              <a:rPr lang="en" dirty="0"/>
              <a:t>Services </a:t>
            </a:r>
            <a:endParaRPr dirty="0"/>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0" i="0" u="none" strike="noStrike" cap="none">
                <a:solidFill>
                  <a:schemeClr val="dk1"/>
                </a:solidFill>
                <a:latin typeface="Calibri"/>
                <a:ea typeface="Calibri"/>
                <a:cs typeface="Calibri"/>
                <a:sym typeface="Calibri"/>
              </a:rPr>
              <a:t>Basic Structure of HTML</a:t>
            </a:r>
            <a:endParaRPr sz="3300" b="0" i="0" u="none" strike="noStrike" cap="none">
              <a:solidFill>
                <a:schemeClr val="dk1"/>
              </a:solidFill>
              <a:latin typeface="Calibri"/>
              <a:ea typeface="Calibri"/>
              <a:cs typeface="Calibri"/>
              <a:sym typeface="Calibri"/>
            </a:endParaRPr>
          </a:p>
        </p:txBody>
      </p:sp>
      <p:pic>
        <p:nvPicPr>
          <p:cNvPr id="218" name="Shape 218"/>
          <p:cNvPicPr preferRelativeResize="0"/>
          <p:nvPr/>
        </p:nvPicPr>
        <p:blipFill rotWithShape="1">
          <a:blip r:embed="rId3">
            <a:alphaModFix/>
          </a:blip>
          <a:srcRect/>
          <a:stretch/>
        </p:blipFill>
        <p:spPr>
          <a:xfrm>
            <a:off x="2661314" y="1156966"/>
            <a:ext cx="3567556" cy="325205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pPresentatio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TotalTime>
  <Words>4654</Words>
  <Application>Microsoft Office PowerPoint</Application>
  <PresentationFormat>On-screen Show (16:9)</PresentationFormat>
  <Paragraphs>782</Paragraphs>
  <Slides>52</Slides>
  <Notes>50</Notes>
  <HiddenSlides>0</HiddenSlides>
  <MMClips>0</MMClips>
  <ScaleCrop>false</ScaleCrop>
  <HeadingPairs>
    <vt:vector size="4" baseType="variant">
      <vt:variant>
        <vt:lpstr>Theme</vt:lpstr>
      </vt:variant>
      <vt:variant>
        <vt:i4>2</vt:i4>
      </vt:variant>
      <vt:variant>
        <vt:lpstr>Slide Titles</vt:lpstr>
      </vt:variant>
      <vt:variant>
        <vt:i4>52</vt:i4>
      </vt:variant>
    </vt:vector>
  </HeadingPairs>
  <TitlesOfParts>
    <vt:vector size="54" baseType="lpstr">
      <vt:lpstr>Simple Light</vt:lpstr>
      <vt:lpstr>CorpPresentation</vt:lpstr>
      <vt:lpstr>HTML  and CSS</vt:lpstr>
      <vt:lpstr>Everywhere HTML and CSS!!!</vt:lpstr>
      <vt:lpstr>World Wide Web</vt:lpstr>
      <vt:lpstr>HTML Page</vt:lpstr>
      <vt:lpstr>HTML is Like … CSS is Like…</vt:lpstr>
      <vt:lpstr>Lego Bricks</vt:lpstr>
      <vt:lpstr>Front End Development </vt:lpstr>
      <vt:lpstr>Our Final Website</vt:lpstr>
      <vt:lpstr>Basic Structure of HTML</vt:lpstr>
      <vt:lpstr>New Elements in HTML5</vt:lpstr>
      <vt:lpstr>HTML Forms</vt:lpstr>
      <vt:lpstr>HTML Forms</vt:lpstr>
      <vt:lpstr>HTML Forms</vt:lpstr>
      <vt:lpstr>HTML Styling-Paragraph</vt:lpstr>
      <vt:lpstr>HTML Styling-Text Formatting</vt:lpstr>
      <vt:lpstr>HTML-Block Level Elements</vt:lpstr>
      <vt:lpstr>HTML Styling-Images</vt:lpstr>
      <vt:lpstr>HTML Styling-Links</vt:lpstr>
      <vt:lpstr>HTML 5 – Content Model</vt:lpstr>
      <vt:lpstr>HTML 5 – header</vt:lpstr>
      <vt:lpstr>HTML 5 – footer</vt:lpstr>
      <vt:lpstr>HTML 5 – &lt;nav&gt;</vt:lpstr>
      <vt:lpstr>HTML 5 – &lt;article&gt;</vt:lpstr>
      <vt:lpstr>HTML 5 – &lt;section&gt;</vt:lpstr>
      <vt:lpstr>HTML 5 – &lt;aside&gt;</vt:lpstr>
      <vt:lpstr>HTML 5 – audio</vt:lpstr>
      <vt:lpstr>HTML 5 – video</vt:lpstr>
      <vt:lpstr>HTML 5 – Progress Bar</vt:lpstr>
      <vt:lpstr>HTML 5 – Web Storage API</vt:lpstr>
      <vt:lpstr>HTML 5 – Geolocation API</vt:lpstr>
      <vt:lpstr>HTML5-Forms</vt:lpstr>
      <vt:lpstr>HTML5-Forms</vt:lpstr>
      <vt:lpstr>HTML5- Search Box</vt:lpstr>
      <vt:lpstr>ICT Academy of Kerala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and CSS</dc:title>
  <dc:creator>Sreeraj</dc:creator>
  <cp:lastModifiedBy>Administrator</cp:lastModifiedBy>
  <cp:revision>26</cp:revision>
  <dcterms:modified xsi:type="dcterms:W3CDTF">2018-08-12T05:08:33Z</dcterms:modified>
</cp:coreProperties>
</file>